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256" r:id="rId2"/>
    <p:sldId id="257" r:id="rId3"/>
    <p:sldId id="263" r:id="rId4"/>
    <p:sldId id="262" r:id="rId5"/>
    <p:sldId id="258" r:id="rId6"/>
    <p:sldId id="259" r:id="rId7"/>
    <p:sldId id="264" r:id="rId8"/>
    <p:sldId id="260" r:id="rId9"/>
    <p:sldId id="265" r:id="rId10"/>
    <p:sldId id="261" r:id="rId11"/>
    <p:sldId id="266"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535" autoAdjust="0"/>
    <p:restoredTop sz="90632" autoAdjust="0"/>
  </p:normalViewPr>
  <p:slideViewPr>
    <p:cSldViewPr snapToGrid="0">
      <p:cViewPr varScale="1">
        <p:scale>
          <a:sx n="132" d="100"/>
          <a:sy n="132" d="100"/>
        </p:scale>
        <p:origin x="192" y="30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AD30F97-1EA6-4F4D-A420-0E1A90718FE5}" type="datetimeFigureOut">
              <a:rPr lang="en-US" smtClean="0"/>
              <a:t>5/25/22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9FE9266-4AB3-427E-83F8-ABE80DB521D7}" type="slidenum">
              <a:rPr lang="en-US" smtClean="0"/>
              <a:t>‹#›</a:t>
            </a:fld>
            <a:endParaRPr lang="en-US"/>
          </a:p>
        </p:txBody>
      </p:sp>
    </p:spTree>
    <p:extLst>
      <p:ext uri="{BB962C8B-B14F-4D97-AF65-F5344CB8AC3E}">
        <p14:creationId xmlns:p14="http://schemas.microsoft.com/office/powerpoint/2010/main" val="34328770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www.artnet.com/artists/andy-goldsworthy/"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www.tate.org.uk/art/artists/richard-long-1525" TargetMode="External"/><Relationship Id="rId2" Type="http://schemas.openxmlformats.org/officeDocument/2006/relationships/slide" Target="../slides/slide3.xml"/><Relationship Id="rId1" Type="http://schemas.openxmlformats.org/officeDocument/2006/relationships/notesMaster" Target="../notesMasters/notesMaster1.xml"/><Relationship Id="rId4" Type="http://schemas.openxmlformats.org/officeDocument/2006/relationships/hyperlink" Target="http://www.richardlong.org/index.html" TargetMode="Externa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holtsmithsonfoundation.org/"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holtsmithsonfoundation.org/"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www.agnesdenesstudio.com/catalog.html"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mayalinstudio.com/art/storm-king-wavefield"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vikmuniz.net/" TargetMode="External"/><Relationship Id="rId2" Type="http://schemas.openxmlformats.org/officeDocument/2006/relationships/slide" Target="../slides/slide8.xml"/><Relationship Id="rId1" Type="http://schemas.openxmlformats.org/officeDocument/2006/relationships/notesMaster" Target="../notesMasters/notesMaster1.xml"/><Relationship Id="rId4" Type="http://schemas.openxmlformats.org/officeDocument/2006/relationships/hyperlink" Target="https://www.theartstory.org/artist/muniz-vik/life-and-legacy/" TargetMode="Externa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5000"/>
              </a:lnSpc>
              <a:spcBef>
                <a:spcPts val="0"/>
              </a:spcBef>
              <a:spcAft>
                <a:spcPts val="0"/>
              </a:spcAft>
              <a:buNone/>
            </a:pPr>
            <a:r>
              <a:rPr lang="en-US" u="sng" dirty="0">
                <a:solidFill>
                  <a:schemeClr val="dk1"/>
                </a:solidFill>
              </a:rPr>
              <a:t>Andy Goldsworthy</a:t>
            </a:r>
            <a:r>
              <a:rPr lang="en-US" dirty="0">
                <a:solidFill>
                  <a:schemeClr val="dk1"/>
                </a:solidFill>
              </a:rPr>
              <a:t>: Site-specific installations with natural materials, about the passage of time.</a:t>
            </a:r>
          </a:p>
          <a:p>
            <a:pPr marL="0" lvl="0" indent="0" algn="l" rtl="0">
              <a:lnSpc>
                <a:spcPct val="115000"/>
              </a:lnSpc>
              <a:spcBef>
                <a:spcPts val="0"/>
              </a:spcBef>
              <a:spcAft>
                <a:spcPts val="0"/>
              </a:spcAft>
              <a:buNone/>
            </a:pPr>
            <a:r>
              <a:rPr lang="en-US" i="1" dirty="0">
                <a:solidFill>
                  <a:schemeClr val="dk1"/>
                </a:solidFill>
              </a:rPr>
              <a:t>Rowan Leaves Laid Around a Hole,</a:t>
            </a:r>
            <a:r>
              <a:rPr lang="en-US" dirty="0">
                <a:solidFill>
                  <a:schemeClr val="dk1"/>
                </a:solidFill>
              </a:rPr>
              <a:t>1987</a:t>
            </a:r>
          </a:p>
          <a:p>
            <a:pPr marL="0" lvl="0" indent="0" algn="l" rtl="0">
              <a:lnSpc>
                <a:spcPct val="115000"/>
              </a:lnSpc>
              <a:spcBef>
                <a:spcPts val="0"/>
              </a:spcBef>
              <a:spcAft>
                <a:spcPts val="0"/>
              </a:spcAft>
              <a:buNone/>
            </a:pPr>
            <a:endParaRPr lang="en-US" dirty="0">
              <a:solidFill>
                <a:schemeClr val="dk1"/>
              </a:solidFill>
            </a:endParaRPr>
          </a:p>
          <a:p>
            <a:pPr marL="0" lvl="0" indent="0" algn="l" rtl="0">
              <a:lnSpc>
                <a:spcPct val="115000"/>
              </a:lnSpc>
              <a:spcBef>
                <a:spcPts val="0"/>
              </a:spcBef>
              <a:spcAft>
                <a:spcPts val="0"/>
              </a:spcAft>
              <a:buNone/>
            </a:pPr>
            <a:r>
              <a:rPr lang="en-US" dirty="0">
                <a:solidFill>
                  <a:schemeClr val="dk1"/>
                </a:solidFill>
              </a:rPr>
              <a:t>“Andy Goldsworthy is a British artist known for his site-specific installations involving natural materials and the passage of time. Working as both sculptor and photographer, Goldsworthy crafts his installations out of rocks, ice, leaves, or branches, cognizant that the landscape will change, then carefully documents the ephemeral collaborations with nature through photography. “It's not about art,” he has explained. “It's just about life and the need to understand that a lot of things in life do not last.’</a:t>
            </a:r>
          </a:p>
          <a:p>
            <a:pPr marL="0" lvl="0" indent="0" algn="l" rtl="0">
              <a:lnSpc>
                <a:spcPct val="115000"/>
              </a:lnSpc>
              <a:spcBef>
                <a:spcPts val="0"/>
              </a:spcBef>
              <a:spcAft>
                <a:spcPts val="0"/>
              </a:spcAft>
              <a:buNone/>
            </a:pPr>
            <a:r>
              <a:rPr lang="en-US" b="1" dirty="0">
                <a:solidFill>
                  <a:schemeClr val="dk1"/>
                </a:solidFill>
              </a:rPr>
              <a:t>“When I make something, in a field, street or altering the landscape, it may vanish, but it’s part of the history of those places” -Goldsworthy</a:t>
            </a:r>
          </a:p>
          <a:p>
            <a:pPr marL="0" lvl="0" indent="0" algn="l" rtl="0">
              <a:lnSpc>
                <a:spcPct val="115000"/>
              </a:lnSpc>
              <a:spcBef>
                <a:spcPts val="0"/>
              </a:spcBef>
              <a:spcAft>
                <a:spcPts val="0"/>
              </a:spcAft>
              <a:buNone/>
            </a:pPr>
            <a:r>
              <a:rPr lang="en-US" dirty="0">
                <a:solidFill>
                  <a:schemeClr val="dk1"/>
                </a:solidFill>
              </a:rPr>
              <a:t>This photo, the above information, and additional info can be found at: </a:t>
            </a:r>
            <a:r>
              <a:rPr lang="en-US" u="sng" dirty="0">
                <a:solidFill>
                  <a:schemeClr val="hlink"/>
                </a:solidFill>
                <a:hlinkClick r:id="rId3"/>
              </a:rPr>
              <a:t>http://www.artnet.com/artists/andy-goldsworthy/</a:t>
            </a:r>
            <a:endParaRPr lang="en-US" dirty="0">
              <a:solidFill>
                <a:schemeClr val="dk1"/>
              </a:solidFill>
            </a:endParaRPr>
          </a:p>
          <a:p>
            <a:endParaRPr lang="en-US" dirty="0"/>
          </a:p>
        </p:txBody>
      </p:sp>
      <p:sp>
        <p:nvSpPr>
          <p:cNvPr id="4" name="Slide Number Placeholder 3"/>
          <p:cNvSpPr>
            <a:spLocks noGrp="1"/>
          </p:cNvSpPr>
          <p:nvPr>
            <p:ph type="sldNum" sz="quarter" idx="5"/>
          </p:nvPr>
        </p:nvSpPr>
        <p:spPr/>
        <p:txBody>
          <a:bodyPr/>
          <a:lstStyle/>
          <a:p>
            <a:fld id="{79FE9266-4AB3-427E-83F8-ABE80DB521D7}" type="slidenum">
              <a:rPr lang="en-US" smtClean="0"/>
              <a:t>2</a:t>
            </a:fld>
            <a:endParaRPr lang="en-US"/>
          </a:p>
        </p:txBody>
      </p:sp>
    </p:spTree>
    <p:extLst>
      <p:ext uri="{BB962C8B-B14F-4D97-AF65-F5344CB8AC3E}">
        <p14:creationId xmlns:p14="http://schemas.microsoft.com/office/powerpoint/2010/main" val="11721632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spcBef>
                <a:spcPts val="0"/>
              </a:spcBef>
              <a:spcAft>
                <a:spcPts val="0"/>
              </a:spcAft>
              <a:buNone/>
            </a:pPr>
            <a:endParaRPr lang="en-US" dirty="0">
              <a:solidFill>
                <a:schemeClr val="dk1"/>
              </a:solidFill>
            </a:endParaRPr>
          </a:p>
        </p:txBody>
      </p:sp>
      <p:sp>
        <p:nvSpPr>
          <p:cNvPr id="4" name="Slide Number Placeholder 3"/>
          <p:cNvSpPr>
            <a:spLocks noGrp="1"/>
          </p:cNvSpPr>
          <p:nvPr>
            <p:ph type="sldNum" sz="quarter" idx="5"/>
          </p:nvPr>
        </p:nvSpPr>
        <p:spPr/>
        <p:txBody>
          <a:bodyPr/>
          <a:lstStyle/>
          <a:p>
            <a:fld id="{79FE9266-4AB3-427E-83F8-ABE80DB521D7}" type="slidenum">
              <a:rPr lang="en-US" smtClean="0"/>
              <a:t>11</a:t>
            </a:fld>
            <a:endParaRPr lang="en-US"/>
          </a:p>
        </p:txBody>
      </p:sp>
    </p:spTree>
    <p:extLst>
      <p:ext uri="{BB962C8B-B14F-4D97-AF65-F5344CB8AC3E}">
        <p14:creationId xmlns:p14="http://schemas.microsoft.com/office/powerpoint/2010/main" val="18263217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5000"/>
              </a:lnSpc>
              <a:spcBef>
                <a:spcPts val="0"/>
              </a:spcBef>
              <a:spcAft>
                <a:spcPts val="0"/>
              </a:spcAft>
              <a:buNone/>
            </a:pPr>
            <a:r>
              <a:rPr lang="en-US" u="sng" dirty="0">
                <a:solidFill>
                  <a:schemeClr val="dk1"/>
                </a:solidFill>
              </a:rPr>
              <a:t>Richard Long:</a:t>
            </a:r>
            <a:r>
              <a:rPr lang="en-US" dirty="0">
                <a:solidFill>
                  <a:schemeClr val="dk1"/>
                </a:solidFill>
              </a:rPr>
              <a:t> Worked with earth, rocks, mud, stones, and other natural materials</a:t>
            </a:r>
          </a:p>
          <a:p>
            <a:pPr marL="0" lvl="0" indent="0" algn="l" rtl="0">
              <a:lnSpc>
                <a:spcPct val="115000"/>
              </a:lnSpc>
              <a:spcBef>
                <a:spcPts val="0"/>
              </a:spcBef>
              <a:spcAft>
                <a:spcPts val="0"/>
              </a:spcAft>
              <a:buNone/>
            </a:pPr>
            <a:r>
              <a:rPr lang="en-US" i="1" dirty="0">
                <a:solidFill>
                  <a:schemeClr val="dk1"/>
                </a:solidFill>
              </a:rPr>
              <a:t>A Line Made by Walking, </a:t>
            </a:r>
            <a:r>
              <a:rPr lang="en-US" dirty="0">
                <a:solidFill>
                  <a:schemeClr val="dk1"/>
                </a:solidFill>
              </a:rPr>
              <a:t>1967</a:t>
            </a:r>
          </a:p>
          <a:p>
            <a:pPr marL="0" lvl="0" indent="0" algn="l" rtl="0">
              <a:lnSpc>
                <a:spcPct val="115000"/>
              </a:lnSpc>
              <a:spcBef>
                <a:spcPts val="0"/>
              </a:spcBef>
              <a:spcAft>
                <a:spcPts val="0"/>
              </a:spcAft>
              <a:buNone/>
            </a:pPr>
            <a:endParaRPr lang="en-US" dirty="0">
              <a:solidFill>
                <a:schemeClr val="dk1"/>
              </a:solidFill>
            </a:endParaRPr>
          </a:p>
          <a:p>
            <a:pPr marL="0" lvl="0" indent="0" algn="l" rtl="0">
              <a:lnSpc>
                <a:spcPct val="115000"/>
              </a:lnSpc>
              <a:spcBef>
                <a:spcPts val="0"/>
              </a:spcBef>
              <a:spcAft>
                <a:spcPts val="0"/>
              </a:spcAft>
              <a:buNone/>
            </a:pPr>
            <a:r>
              <a:rPr lang="en-US" b="0" dirty="0">
                <a:solidFill>
                  <a:schemeClr val="dk1"/>
                </a:solidFill>
              </a:rPr>
              <a:t>“</a:t>
            </a:r>
            <a:r>
              <a:rPr lang="en-US" sz="1600" b="0" dirty="0">
                <a:solidFill>
                  <a:srgbClr val="313131"/>
                </a:solidFill>
                <a:highlight>
                  <a:srgbClr val="FFFFFF"/>
                </a:highlight>
              </a:rPr>
              <a:t>Sir Richard Julian Long, (born 2 June 1945) is an English sculptor and one of the best-known British land artists….</a:t>
            </a:r>
            <a:r>
              <a:rPr lang="en-US" b="0" dirty="0">
                <a:solidFill>
                  <a:schemeClr val="dk1"/>
                </a:solidFill>
              </a:rPr>
              <a:t>Long's work has broadened the idea of sculpture to be a part of performance art and conceptual art. His work typically is made of earth, rock, mud, stone and other nature-based materials. In exhibitions his work is typically displayed with the materials or through documentary photographs of his performances and experiences.”</a:t>
            </a:r>
          </a:p>
          <a:p>
            <a:pPr marL="0" lvl="0" indent="0" algn="l" rtl="0">
              <a:lnSpc>
                <a:spcPct val="115000"/>
              </a:lnSpc>
              <a:spcBef>
                <a:spcPts val="0"/>
              </a:spcBef>
              <a:spcAft>
                <a:spcPts val="0"/>
              </a:spcAft>
              <a:buNone/>
            </a:pPr>
            <a:r>
              <a:rPr lang="en-US" dirty="0">
                <a:solidFill>
                  <a:schemeClr val="dk1"/>
                </a:solidFill>
              </a:rPr>
              <a:t>The above information is from </a:t>
            </a:r>
            <a:r>
              <a:rPr lang="en-US" u="sng" dirty="0">
                <a:solidFill>
                  <a:schemeClr val="hlink"/>
                </a:solidFill>
                <a:hlinkClick r:id="rId3"/>
              </a:rPr>
              <a:t>https://www.tate.org.uk/art/artists/richard-long-1525</a:t>
            </a:r>
            <a:endParaRPr lang="en-US" dirty="0">
              <a:solidFill>
                <a:schemeClr val="dk1"/>
              </a:solidFill>
            </a:endParaRPr>
          </a:p>
          <a:p>
            <a:pPr marL="0" lvl="0" indent="0" algn="l" rtl="0">
              <a:lnSpc>
                <a:spcPct val="115000"/>
              </a:lnSpc>
              <a:spcBef>
                <a:spcPts val="0"/>
              </a:spcBef>
              <a:spcAft>
                <a:spcPts val="0"/>
              </a:spcAft>
              <a:buNone/>
            </a:pPr>
            <a:endParaRPr lang="en-US" dirty="0">
              <a:solidFill>
                <a:schemeClr val="dk1"/>
              </a:solidFill>
            </a:endParaRPr>
          </a:p>
          <a:p>
            <a:pPr marL="0" lvl="0" indent="0" algn="l" rtl="0">
              <a:lnSpc>
                <a:spcPct val="115000"/>
              </a:lnSpc>
              <a:spcBef>
                <a:spcPts val="0"/>
              </a:spcBef>
              <a:spcAft>
                <a:spcPts val="0"/>
              </a:spcAft>
              <a:buNone/>
            </a:pPr>
            <a:r>
              <a:rPr lang="en-US" dirty="0">
                <a:solidFill>
                  <a:schemeClr val="dk1"/>
                </a:solidFill>
              </a:rPr>
              <a:t>More information about Richard Long can be found at: </a:t>
            </a:r>
            <a:r>
              <a:rPr lang="en-US" u="sng" dirty="0">
                <a:solidFill>
                  <a:schemeClr val="hlink"/>
                </a:solidFill>
                <a:hlinkClick r:id="rId4"/>
              </a:rPr>
              <a:t>http://www.richardlong.org/index.html</a:t>
            </a:r>
            <a:endParaRPr lang="en-US" dirty="0">
              <a:solidFill>
                <a:schemeClr val="dk1"/>
              </a:solidFill>
            </a:endParaRPr>
          </a:p>
        </p:txBody>
      </p:sp>
      <p:sp>
        <p:nvSpPr>
          <p:cNvPr id="4" name="Slide Number Placeholder 3"/>
          <p:cNvSpPr>
            <a:spLocks noGrp="1"/>
          </p:cNvSpPr>
          <p:nvPr>
            <p:ph type="sldNum" sz="quarter" idx="5"/>
          </p:nvPr>
        </p:nvSpPr>
        <p:spPr/>
        <p:txBody>
          <a:bodyPr/>
          <a:lstStyle/>
          <a:p>
            <a:fld id="{79FE9266-4AB3-427E-83F8-ABE80DB521D7}" type="slidenum">
              <a:rPr lang="en-US" smtClean="0"/>
              <a:t>3</a:t>
            </a:fld>
            <a:endParaRPr lang="en-US"/>
          </a:p>
        </p:txBody>
      </p:sp>
    </p:spTree>
    <p:extLst>
      <p:ext uri="{BB962C8B-B14F-4D97-AF65-F5344CB8AC3E}">
        <p14:creationId xmlns:p14="http://schemas.microsoft.com/office/powerpoint/2010/main" val="10694506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5000"/>
              </a:lnSpc>
              <a:spcBef>
                <a:spcPts val="0"/>
              </a:spcBef>
              <a:spcAft>
                <a:spcPts val="0"/>
              </a:spcAft>
              <a:buNone/>
            </a:pPr>
            <a:r>
              <a:rPr lang="en-US" u="sng" dirty="0">
                <a:solidFill>
                  <a:schemeClr val="dk1"/>
                </a:solidFill>
              </a:rPr>
              <a:t>Robert Smithson</a:t>
            </a:r>
            <a:r>
              <a:rPr lang="en-US" dirty="0">
                <a:solidFill>
                  <a:schemeClr val="dk1"/>
                </a:solidFill>
              </a:rPr>
              <a:t>: One of the founders of land art</a:t>
            </a:r>
          </a:p>
          <a:p>
            <a:pPr marL="0" lvl="0" indent="0" algn="l" rtl="0">
              <a:lnSpc>
                <a:spcPct val="115000"/>
              </a:lnSpc>
              <a:spcBef>
                <a:spcPts val="0"/>
              </a:spcBef>
              <a:spcAft>
                <a:spcPts val="0"/>
              </a:spcAft>
              <a:buNone/>
            </a:pPr>
            <a:r>
              <a:rPr lang="en-US" i="1" dirty="0">
                <a:solidFill>
                  <a:schemeClr val="dk1"/>
                </a:solidFill>
              </a:rPr>
              <a:t>Spiral Jetty,</a:t>
            </a:r>
            <a:r>
              <a:rPr lang="en-US" dirty="0">
                <a:solidFill>
                  <a:schemeClr val="dk1"/>
                </a:solidFill>
              </a:rPr>
              <a:t> 1970</a:t>
            </a:r>
          </a:p>
          <a:p>
            <a:pPr marL="0" lvl="0" indent="0" algn="l" rtl="0">
              <a:lnSpc>
                <a:spcPct val="115000"/>
              </a:lnSpc>
              <a:spcBef>
                <a:spcPts val="0"/>
              </a:spcBef>
              <a:spcAft>
                <a:spcPts val="0"/>
              </a:spcAft>
              <a:buNone/>
            </a:pPr>
            <a:r>
              <a:rPr lang="en-US" dirty="0">
                <a:solidFill>
                  <a:schemeClr val="dk1"/>
                </a:solidFill>
              </a:rPr>
              <a:t>Northeastern shore of Great Salt Lake</a:t>
            </a:r>
          </a:p>
          <a:p>
            <a:pPr marL="0" lvl="0" indent="0" algn="l" rtl="0">
              <a:lnSpc>
                <a:spcPct val="115000"/>
              </a:lnSpc>
              <a:spcBef>
                <a:spcPts val="0"/>
              </a:spcBef>
              <a:spcAft>
                <a:spcPts val="0"/>
              </a:spcAft>
              <a:buNone/>
            </a:pPr>
            <a:r>
              <a:rPr lang="en-US" dirty="0">
                <a:solidFill>
                  <a:schemeClr val="dk1"/>
                </a:solidFill>
              </a:rPr>
              <a:t>6,000+ tons of black basalt rocks from site</a:t>
            </a:r>
          </a:p>
          <a:p>
            <a:pPr marL="0" lvl="0" indent="0" algn="l" rtl="0">
              <a:lnSpc>
                <a:spcPct val="115000"/>
              </a:lnSpc>
              <a:spcBef>
                <a:spcPts val="0"/>
              </a:spcBef>
              <a:spcAft>
                <a:spcPts val="0"/>
              </a:spcAft>
              <a:buNone/>
            </a:pPr>
            <a:r>
              <a:rPr lang="en-US" dirty="0">
                <a:solidFill>
                  <a:schemeClr val="dk1"/>
                </a:solidFill>
              </a:rPr>
              <a:t>Coil is 1,500 feet long and 15 feet wide</a:t>
            </a:r>
          </a:p>
          <a:p>
            <a:pPr marL="0" lvl="0" indent="0" algn="l" rtl="0">
              <a:lnSpc>
                <a:spcPct val="115000"/>
              </a:lnSpc>
              <a:spcBef>
                <a:spcPts val="0"/>
              </a:spcBef>
              <a:spcAft>
                <a:spcPts val="0"/>
              </a:spcAft>
              <a:buNone/>
            </a:pPr>
            <a:endParaRPr lang="en-US" dirty="0">
              <a:solidFill>
                <a:schemeClr val="dk1"/>
              </a:solidFill>
            </a:endParaRPr>
          </a:p>
          <a:p>
            <a:pPr marL="0" lvl="0" indent="0" algn="l" rtl="0">
              <a:lnSpc>
                <a:spcPct val="115000"/>
              </a:lnSpc>
              <a:spcBef>
                <a:spcPts val="0"/>
              </a:spcBef>
              <a:spcAft>
                <a:spcPts val="0"/>
              </a:spcAft>
              <a:buNone/>
            </a:pPr>
            <a:r>
              <a:rPr lang="en-US" dirty="0">
                <a:solidFill>
                  <a:schemeClr val="dk1"/>
                </a:solidFill>
              </a:rPr>
              <a:t>For over fifty years, Robert Smithson's work and ideas have influenced artists and thinkers, building the ground from which contemporary art has grown. Born in New Jersey in 1938, Smithson' early interests in cartography, geology, prehistory, philosophy, science-fiction, and language spiral through his work. From his landmark earthworks to his “quasi-minimalist” sculptures, </a:t>
            </a:r>
            <a:r>
              <a:rPr lang="en-US" dirty="0" err="1">
                <a:solidFill>
                  <a:schemeClr val="dk1"/>
                </a:solidFill>
              </a:rPr>
              <a:t>Nonsites</a:t>
            </a:r>
            <a:r>
              <a:rPr lang="en-US" dirty="0">
                <a:solidFill>
                  <a:schemeClr val="dk1"/>
                </a:solidFill>
              </a:rPr>
              <a:t>, writings, proposals, collages, drawings, and radical rethinking of landscape, Smithson's ideas are profoundly urgent for our times. </a:t>
            </a:r>
          </a:p>
          <a:p>
            <a:pPr marL="0" lvl="0" indent="0" algn="l" rtl="0">
              <a:lnSpc>
                <a:spcPct val="115000"/>
              </a:lnSpc>
              <a:spcBef>
                <a:spcPts val="0"/>
              </a:spcBef>
              <a:spcAft>
                <a:spcPts val="0"/>
              </a:spcAft>
              <a:buNone/>
            </a:pPr>
            <a:endParaRPr lang="en-US" dirty="0">
              <a:solidFill>
                <a:schemeClr val="dk1"/>
              </a:solidFill>
            </a:endParaRPr>
          </a:p>
          <a:p>
            <a:pPr marL="0" lvl="0" indent="0" algn="l" rtl="0">
              <a:lnSpc>
                <a:spcPct val="115000"/>
              </a:lnSpc>
              <a:spcBef>
                <a:spcPts val="0"/>
              </a:spcBef>
              <a:spcAft>
                <a:spcPts val="0"/>
              </a:spcAft>
              <a:buNone/>
            </a:pPr>
            <a:r>
              <a:rPr lang="en-US" dirty="0">
                <a:solidFill>
                  <a:schemeClr val="dk1"/>
                </a:solidFill>
              </a:rPr>
              <a:t>This photo, the above information about Smithson, and more information can be found at: </a:t>
            </a:r>
            <a:r>
              <a:rPr lang="en-US" u="sng" dirty="0">
                <a:solidFill>
                  <a:schemeClr val="hlink"/>
                </a:solidFill>
                <a:hlinkClick r:id="rId3"/>
              </a:rPr>
              <a:t>https://holtsmithsonfoundation.org/</a:t>
            </a:r>
            <a:endParaRPr lang="en-US" dirty="0">
              <a:solidFill>
                <a:schemeClr val="dk1"/>
              </a:solidFill>
            </a:endParaRPr>
          </a:p>
          <a:p>
            <a:endParaRPr lang="en-US" dirty="0"/>
          </a:p>
        </p:txBody>
      </p:sp>
      <p:sp>
        <p:nvSpPr>
          <p:cNvPr id="4" name="Slide Number Placeholder 3"/>
          <p:cNvSpPr>
            <a:spLocks noGrp="1"/>
          </p:cNvSpPr>
          <p:nvPr>
            <p:ph type="sldNum" sz="quarter" idx="5"/>
          </p:nvPr>
        </p:nvSpPr>
        <p:spPr/>
        <p:txBody>
          <a:bodyPr/>
          <a:lstStyle/>
          <a:p>
            <a:fld id="{79FE9266-4AB3-427E-83F8-ABE80DB521D7}" type="slidenum">
              <a:rPr lang="en-US" smtClean="0"/>
              <a:t>4</a:t>
            </a:fld>
            <a:endParaRPr lang="en-US"/>
          </a:p>
        </p:txBody>
      </p:sp>
    </p:spTree>
    <p:extLst>
      <p:ext uri="{BB962C8B-B14F-4D97-AF65-F5344CB8AC3E}">
        <p14:creationId xmlns:p14="http://schemas.microsoft.com/office/powerpoint/2010/main" val="26384945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5000"/>
              </a:lnSpc>
              <a:spcBef>
                <a:spcPts val="0"/>
              </a:spcBef>
              <a:spcAft>
                <a:spcPts val="0"/>
              </a:spcAft>
              <a:buNone/>
            </a:pPr>
            <a:r>
              <a:rPr lang="en-US" u="sng" dirty="0">
                <a:solidFill>
                  <a:schemeClr val="dk1"/>
                </a:solidFill>
              </a:rPr>
              <a:t>Nancy Holt:</a:t>
            </a:r>
            <a:r>
              <a:rPr lang="en-US" dirty="0">
                <a:solidFill>
                  <a:schemeClr val="dk1"/>
                </a:solidFill>
              </a:rPr>
              <a:t> Understanding our place in the world, site specific installations, expanded the places where art could be found</a:t>
            </a:r>
          </a:p>
          <a:p>
            <a:pPr marL="0" lvl="0" indent="0" algn="l" rtl="0">
              <a:lnSpc>
                <a:spcPct val="115000"/>
              </a:lnSpc>
              <a:spcBef>
                <a:spcPts val="0"/>
              </a:spcBef>
              <a:spcAft>
                <a:spcPts val="0"/>
              </a:spcAft>
              <a:buNone/>
            </a:pPr>
            <a:r>
              <a:rPr lang="en-US" i="1" dirty="0">
                <a:solidFill>
                  <a:schemeClr val="dk1"/>
                </a:solidFill>
              </a:rPr>
              <a:t>Sun Tunnels, </a:t>
            </a:r>
            <a:r>
              <a:rPr lang="en-US" dirty="0">
                <a:solidFill>
                  <a:schemeClr val="dk1"/>
                </a:solidFill>
              </a:rPr>
              <a:t>1973</a:t>
            </a:r>
          </a:p>
          <a:p>
            <a:pPr marL="0" lvl="0" indent="0" algn="l" rtl="0">
              <a:lnSpc>
                <a:spcPct val="115000"/>
              </a:lnSpc>
              <a:spcBef>
                <a:spcPts val="0"/>
              </a:spcBef>
              <a:spcAft>
                <a:spcPts val="0"/>
              </a:spcAft>
              <a:buNone/>
            </a:pPr>
            <a:endParaRPr lang="en-US" dirty="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dirty="0">
                <a:solidFill>
                  <a:schemeClr val="dk1"/>
                </a:solidFill>
              </a:rPr>
              <a:t>Nancy Holt (April 5, 1938 – February 8, 2014) was a member of the earth, land, and conceptual art movements. A pioneer of site-specific installation and the moving image, Holt recalibrated the limits of art. She expanded the places where art could be found and embraced the new media of her time. Across five decades she asked questions about how we might understand our place in the world, investigating perception, systems, and place.</a:t>
            </a:r>
          </a:p>
          <a:p>
            <a:pPr marL="0" lvl="0" indent="0" algn="l" rtl="0">
              <a:lnSpc>
                <a:spcPct val="115000"/>
              </a:lnSpc>
              <a:spcBef>
                <a:spcPts val="0"/>
              </a:spcBef>
              <a:spcAft>
                <a:spcPts val="0"/>
              </a:spcAft>
              <a:buNone/>
            </a:pPr>
            <a:r>
              <a:rPr lang="en-US" dirty="0">
                <a:solidFill>
                  <a:schemeClr val="dk1"/>
                </a:solidFill>
              </a:rPr>
              <a:t>The above information is derived from and more info can be found on </a:t>
            </a:r>
            <a:r>
              <a:rPr lang="en-US" u="sng" dirty="0">
                <a:solidFill>
                  <a:schemeClr val="hlink"/>
                </a:solidFill>
                <a:hlinkClick r:id="rId3"/>
              </a:rPr>
              <a:t>https://holtsmithsonfoundation.org/</a:t>
            </a:r>
            <a:endParaRPr lang="en-US" dirty="0">
              <a:solidFill>
                <a:schemeClr val="dk1"/>
              </a:solidFill>
            </a:endParaRPr>
          </a:p>
          <a:p>
            <a:endParaRPr lang="en-US" dirty="0"/>
          </a:p>
        </p:txBody>
      </p:sp>
      <p:sp>
        <p:nvSpPr>
          <p:cNvPr id="4" name="Slide Number Placeholder 3"/>
          <p:cNvSpPr>
            <a:spLocks noGrp="1"/>
          </p:cNvSpPr>
          <p:nvPr>
            <p:ph type="sldNum" sz="quarter" idx="5"/>
          </p:nvPr>
        </p:nvSpPr>
        <p:spPr/>
        <p:txBody>
          <a:bodyPr/>
          <a:lstStyle/>
          <a:p>
            <a:fld id="{79FE9266-4AB3-427E-83F8-ABE80DB521D7}" type="slidenum">
              <a:rPr lang="en-US" smtClean="0"/>
              <a:t>5</a:t>
            </a:fld>
            <a:endParaRPr lang="en-US"/>
          </a:p>
        </p:txBody>
      </p:sp>
    </p:spTree>
    <p:extLst>
      <p:ext uri="{BB962C8B-B14F-4D97-AF65-F5344CB8AC3E}">
        <p14:creationId xmlns:p14="http://schemas.microsoft.com/office/powerpoint/2010/main" val="13851123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en-US" u="sng" dirty="0">
                <a:solidFill>
                  <a:schemeClr val="dk1"/>
                </a:solidFill>
              </a:rPr>
              <a:t>Agnes Denes:</a:t>
            </a:r>
            <a:r>
              <a:rPr lang="en-US" dirty="0">
                <a:solidFill>
                  <a:schemeClr val="dk1"/>
                </a:solidFill>
              </a:rPr>
              <a:t> </a:t>
            </a:r>
            <a:r>
              <a:rPr lang="en-US" dirty="0">
                <a:solidFill>
                  <a:srgbClr val="4B3427"/>
                </a:solidFill>
              </a:rPr>
              <a:t>Planted a two-acre field of wheat on a landfill near Wall Street in NYC, commentary on economics, the future of humanity, world hunger, etc.</a:t>
            </a:r>
            <a:endParaRPr lang="en-US" dirty="0">
              <a:solidFill>
                <a:schemeClr val="dk1"/>
              </a:solidFill>
            </a:endParaRPr>
          </a:p>
          <a:p>
            <a:pPr marL="0" lvl="0" indent="0" algn="l" rtl="0">
              <a:lnSpc>
                <a:spcPct val="115000"/>
              </a:lnSpc>
              <a:spcBef>
                <a:spcPts val="0"/>
              </a:spcBef>
              <a:spcAft>
                <a:spcPts val="0"/>
              </a:spcAft>
              <a:buNone/>
            </a:pPr>
            <a:r>
              <a:rPr lang="en-US" i="1" dirty="0">
                <a:solidFill>
                  <a:schemeClr val="dk1"/>
                </a:solidFill>
              </a:rPr>
              <a:t>Wheatfield - A Confrontation: Battery park Landfill, Downtown Manhattan (1982)</a:t>
            </a:r>
          </a:p>
          <a:p>
            <a:pPr marL="0" lvl="0" indent="0" algn="l" rtl="0">
              <a:lnSpc>
                <a:spcPct val="115000"/>
              </a:lnSpc>
              <a:spcBef>
                <a:spcPts val="0"/>
              </a:spcBef>
              <a:spcAft>
                <a:spcPts val="0"/>
              </a:spcAft>
              <a:buNone/>
            </a:pPr>
            <a:endParaRPr lang="en-US" i="1" dirty="0">
              <a:solidFill>
                <a:schemeClr val="dk1"/>
              </a:solidFill>
            </a:endParaRPr>
          </a:p>
          <a:p>
            <a:pPr marL="0" lvl="0" indent="0" algn="l" rtl="0">
              <a:lnSpc>
                <a:spcPct val="115000"/>
              </a:lnSpc>
              <a:spcBef>
                <a:spcPts val="0"/>
              </a:spcBef>
              <a:spcAft>
                <a:spcPts val="0"/>
              </a:spcAft>
              <a:buNone/>
            </a:pPr>
            <a:r>
              <a:rPr lang="en-US" dirty="0">
                <a:solidFill>
                  <a:schemeClr val="dk1"/>
                </a:solidFill>
              </a:rPr>
              <a:t>The following information is from her website: </a:t>
            </a:r>
            <a:r>
              <a:rPr lang="en-US" u="sng" dirty="0">
                <a:solidFill>
                  <a:schemeClr val="hlink"/>
                </a:solidFill>
                <a:hlinkClick r:id="rId3"/>
              </a:rPr>
              <a:t>http://www.agnesdenesstudio.com/catalog.html</a:t>
            </a:r>
            <a:endParaRPr lang="en-US" dirty="0">
              <a:solidFill>
                <a:schemeClr val="dk1"/>
              </a:solidFill>
            </a:endParaRPr>
          </a:p>
          <a:p>
            <a:pPr marL="0" lvl="0" indent="0" algn="l" rtl="0">
              <a:lnSpc>
                <a:spcPct val="115000"/>
              </a:lnSpc>
              <a:spcBef>
                <a:spcPts val="0"/>
              </a:spcBef>
              <a:spcAft>
                <a:spcPts val="0"/>
              </a:spcAft>
              <a:buNone/>
            </a:pPr>
            <a:endParaRPr lang="en-US" dirty="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US" dirty="0">
                <a:solidFill>
                  <a:schemeClr val="dk1"/>
                </a:solidFill>
              </a:rPr>
              <a:t>“[Agnes is] A primary figure among the concept-based artists who emerged in the 1960s and 1970s, Agnes Denes is internationally known for works created in a wide range of mediums. A pioneer of several art movements, she is difficult to categorize. Investigating science, philosophy, linguistics, psychology, poetry, history, and music, </a:t>
            </a:r>
            <a:r>
              <a:rPr lang="en-US" dirty="0" err="1">
                <a:solidFill>
                  <a:schemeClr val="dk1"/>
                </a:solidFill>
              </a:rPr>
              <a:t>Denes's</a:t>
            </a:r>
            <a:r>
              <a:rPr lang="en-US" dirty="0">
                <a:solidFill>
                  <a:schemeClr val="dk1"/>
                </a:solidFill>
              </a:rPr>
              <a:t> artistic practice is distinctive in terms of its aesthetics and engagement with socio-political ideas. As a pioneer of environmental art, she created Rice/Tree/Burial in 1968 in Sullivan County, New York which, according to the renowned art historian and curator Peter </a:t>
            </a:r>
            <a:r>
              <a:rPr lang="en-US" dirty="0" err="1">
                <a:solidFill>
                  <a:schemeClr val="dk1"/>
                </a:solidFill>
              </a:rPr>
              <a:t>Selz</a:t>
            </a:r>
            <a:r>
              <a:rPr lang="en-US" dirty="0">
                <a:solidFill>
                  <a:schemeClr val="dk1"/>
                </a:solidFill>
              </a:rPr>
              <a:t>, was "probably the first large scale site-specific piece anywhere with ecological concerns."</a:t>
            </a:r>
          </a:p>
        </p:txBody>
      </p:sp>
      <p:sp>
        <p:nvSpPr>
          <p:cNvPr id="4" name="Slide Number Placeholder 3"/>
          <p:cNvSpPr>
            <a:spLocks noGrp="1"/>
          </p:cNvSpPr>
          <p:nvPr>
            <p:ph type="sldNum" sz="quarter" idx="5"/>
          </p:nvPr>
        </p:nvSpPr>
        <p:spPr/>
        <p:txBody>
          <a:bodyPr/>
          <a:lstStyle/>
          <a:p>
            <a:fld id="{79FE9266-4AB3-427E-83F8-ABE80DB521D7}" type="slidenum">
              <a:rPr lang="en-US" smtClean="0"/>
              <a:t>6</a:t>
            </a:fld>
            <a:endParaRPr lang="en-US"/>
          </a:p>
        </p:txBody>
      </p:sp>
    </p:spTree>
    <p:extLst>
      <p:ext uri="{BB962C8B-B14F-4D97-AF65-F5344CB8AC3E}">
        <p14:creationId xmlns:p14="http://schemas.microsoft.com/office/powerpoint/2010/main" val="9633062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58750" lvl="0" indent="0" algn="l" rtl="0">
              <a:lnSpc>
                <a:spcPct val="115000"/>
              </a:lnSpc>
              <a:spcBef>
                <a:spcPts val="0"/>
              </a:spcBef>
              <a:spcAft>
                <a:spcPts val="0"/>
              </a:spcAft>
              <a:buClr>
                <a:schemeClr val="dk1"/>
              </a:buClr>
              <a:buSzPts val="1100"/>
              <a:buNone/>
            </a:pPr>
            <a:r>
              <a:rPr lang="en-US" u="sng" dirty="0">
                <a:solidFill>
                  <a:schemeClr val="dk1"/>
                </a:solidFill>
              </a:rPr>
              <a:t>Maya Lin: </a:t>
            </a:r>
            <a:r>
              <a:rPr lang="en-US" dirty="0">
                <a:solidFill>
                  <a:schemeClr val="dk1"/>
                </a:solidFill>
              </a:rPr>
              <a:t>Known for the Vietnam Memorial, but she did land art too! </a:t>
            </a:r>
          </a:p>
          <a:p>
            <a:pPr marL="158750" lvl="0" indent="0" algn="l" rtl="0">
              <a:lnSpc>
                <a:spcPct val="115000"/>
              </a:lnSpc>
              <a:spcBef>
                <a:spcPts val="0"/>
              </a:spcBef>
              <a:spcAft>
                <a:spcPts val="0"/>
              </a:spcAft>
              <a:buClr>
                <a:schemeClr val="dk1"/>
              </a:buClr>
              <a:buSzPts val="1100"/>
              <a:buNone/>
            </a:pPr>
            <a:r>
              <a:rPr lang="en-US" i="1" dirty="0">
                <a:solidFill>
                  <a:schemeClr val="dk1"/>
                </a:solidFill>
              </a:rPr>
              <a:t>Storm King Wavefield, </a:t>
            </a:r>
            <a:r>
              <a:rPr lang="en-US" dirty="0">
                <a:solidFill>
                  <a:schemeClr val="dk1"/>
                </a:solidFill>
              </a:rPr>
              <a:t>2008</a:t>
            </a:r>
          </a:p>
          <a:p>
            <a:pPr marL="158750" lvl="0" indent="0" algn="l" rtl="0">
              <a:lnSpc>
                <a:spcPct val="115000"/>
              </a:lnSpc>
              <a:spcBef>
                <a:spcPts val="0"/>
              </a:spcBef>
              <a:spcAft>
                <a:spcPts val="0"/>
              </a:spcAft>
              <a:buClr>
                <a:schemeClr val="dk1"/>
              </a:buClr>
              <a:buSzPts val="1100"/>
              <a:buNone/>
            </a:pPr>
            <a:endParaRPr lang="en-US" dirty="0">
              <a:solidFill>
                <a:schemeClr val="dk1"/>
              </a:solidFill>
            </a:endParaRPr>
          </a:p>
          <a:p>
            <a:pPr marL="158750" lvl="0" indent="0" algn="l" rtl="0">
              <a:lnSpc>
                <a:spcPct val="115000"/>
              </a:lnSpc>
              <a:spcBef>
                <a:spcPts val="0"/>
              </a:spcBef>
              <a:spcAft>
                <a:spcPts val="0"/>
              </a:spcAft>
              <a:buClr>
                <a:schemeClr val="dk1"/>
              </a:buClr>
              <a:buSzPts val="1100"/>
              <a:buNone/>
            </a:pPr>
            <a:r>
              <a:rPr lang="en-US" i="1" dirty="0">
                <a:solidFill>
                  <a:schemeClr val="dk1"/>
                </a:solidFill>
              </a:rPr>
              <a:t>Storm King Wavefield </a:t>
            </a:r>
            <a:r>
              <a:rPr lang="en-US" dirty="0">
                <a:solidFill>
                  <a:schemeClr val="dk1"/>
                </a:solidFill>
              </a:rPr>
              <a:t>encompasses an 11-acre site, with the artwork covering four acres, at the southwest edge of Storm King Art Center in New Windsor, NY. </a:t>
            </a:r>
            <a:r>
              <a:rPr lang="en-US" i="1" dirty="0">
                <a:solidFill>
                  <a:schemeClr val="dk1"/>
                </a:solidFill>
              </a:rPr>
              <a:t>Wavefield</a:t>
            </a:r>
            <a:r>
              <a:rPr lang="en-US" dirty="0">
                <a:solidFill>
                  <a:schemeClr val="dk1"/>
                </a:solidFill>
              </a:rPr>
              <a:t> is comprised of seven rows of undulating rolling waves of earth and grass.</a:t>
            </a:r>
          </a:p>
          <a:p>
            <a:pPr marL="158750" lvl="0" indent="0" algn="l" rtl="0">
              <a:lnSpc>
                <a:spcPct val="115000"/>
              </a:lnSpc>
              <a:spcBef>
                <a:spcPts val="0"/>
              </a:spcBef>
              <a:spcAft>
                <a:spcPts val="0"/>
              </a:spcAft>
              <a:buClr>
                <a:schemeClr val="dk1"/>
              </a:buClr>
              <a:buSzPts val="1100"/>
              <a:buNone/>
            </a:pPr>
            <a:endParaRPr lang="en-US" dirty="0">
              <a:solidFill>
                <a:schemeClr val="dk1"/>
              </a:solidFill>
            </a:endParaRPr>
          </a:p>
          <a:p>
            <a:pPr marL="158750" lvl="0" indent="0" algn="l" rtl="0">
              <a:lnSpc>
                <a:spcPct val="115000"/>
              </a:lnSpc>
              <a:spcBef>
                <a:spcPts val="0"/>
              </a:spcBef>
              <a:spcAft>
                <a:spcPts val="0"/>
              </a:spcAft>
              <a:buClr>
                <a:schemeClr val="dk1"/>
              </a:buClr>
              <a:buSzPts val="1100"/>
              <a:buNone/>
            </a:pPr>
            <a:r>
              <a:rPr lang="en-US" dirty="0">
                <a:solidFill>
                  <a:schemeClr val="dk1"/>
                </a:solidFill>
              </a:rPr>
              <a:t>More info on her website: </a:t>
            </a:r>
            <a:r>
              <a:rPr lang="en-US" u="sng" dirty="0">
                <a:solidFill>
                  <a:schemeClr val="hlink"/>
                </a:solidFill>
                <a:hlinkClick r:id="rId3"/>
              </a:rPr>
              <a:t>https://www.mayalinstudio.com/art/storm-king-wavefield</a:t>
            </a:r>
            <a:endParaRPr lang="en-US" dirty="0">
              <a:solidFill>
                <a:schemeClr val="dk1"/>
              </a:solidFill>
            </a:endParaRPr>
          </a:p>
        </p:txBody>
      </p:sp>
      <p:sp>
        <p:nvSpPr>
          <p:cNvPr id="4" name="Slide Number Placeholder 3"/>
          <p:cNvSpPr>
            <a:spLocks noGrp="1"/>
          </p:cNvSpPr>
          <p:nvPr>
            <p:ph type="sldNum" sz="quarter" idx="5"/>
          </p:nvPr>
        </p:nvSpPr>
        <p:spPr/>
        <p:txBody>
          <a:bodyPr/>
          <a:lstStyle/>
          <a:p>
            <a:fld id="{79FE9266-4AB3-427E-83F8-ABE80DB521D7}" type="slidenum">
              <a:rPr lang="en-US" smtClean="0"/>
              <a:t>7</a:t>
            </a:fld>
            <a:endParaRPr lang="en-US"/>
          </a:p>
        </p:txBody>
      </p:sp>
    </p:spTree>
    <p:extLst>
      <p:ext uri="{BB962C8B-B14F-4D97-AF65-F5344CB8AC3E}">
        <p14:creationId xmlns:p14="http://schemas.microsoft.com/office/powerpoint/2010/main" val="36970098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5000"/>
              </a:lnSpc>
              <a:spcBef>
                <a:spcPts val="0"/>
              </a:spcBef>
              <a:spcAft>
                <a:spcPts val="0"/>
              </a:spcAft>
              <a:buNone/>
            </a:pPr>
            <a:r>
              <a:rPr lang="en-US" sz="1200" b="0" dirty="0">
                <a:solidFill>
                  <a:schemeClr val="dk1"/>
                </a:solidFill>
                <a:latin typeface="Dosis"/>
                <a:ea typeface="Dosis"/>
                <a:cs typeface="Dosis"/>
                <a:sym typeface="Dosis"/>
              </a:rPr>
              <a:t>“Muniz’s work question[s] the differences between garbage and art, photography  and draw[s] on memory and history. He also asks viewers to reconsider something so intuitive we often take it completely for granted— our sense of scale—as he makes massive objects appear tiny and recreates particles barely visible to the naked eye at enormous size. In blurring the line between big and small, Muniz poses powerful questions about  the nature of perception.</a:t>
            </a:r>
          </a:p>
          <a:p>
            <a:pPr marL="0" lvl="0" indent="0" algn="l" rtl="0">
              <a:lnSpc>
                <a:spcPct val="115000"/>
              </a:lnSpc>
              <a:spcBef>
                <a:spcPts val="0"/>
              </a:spcBef>
              <a:spcAft>
                <a:spcPts val="0"/>
              </a:spcAft>
              <a:buNone/>
            </a:pPr>
            <a:endParaRPr lang="en-US" sz="1200" b="0" dirty="0">
              <a:solidFill>
                <a:schemeClr val="dk1"/>
              </a:solidFill>
              <a:latin typeface="Dosis"/>
              <a:ea typeface="Dosis"/>
              <a:cs typeface="Dosis"/>
              <a:sym typeface="Dosis"/>
            </a:endParaRPr>
          </a:p>
          <a:p>
            <a:pPr marL="0" lvl="0" indent="0" algn="l" rtl="0">
              <a:lnSpc>
                <a:spcPct val="115000"/>
              </a:lnSpc>
              <a:spcBef>
                <a:spcPts val="0"/>
              </a:spcBef>
              <a:spcAft>
                <a:spcPts val="0"/>
              </a:spcAft>
              <a:buNone/>
            </a:pPr>
            <a:r>
              <a:rPr lang="en-US" sz="1200" b="0" dirty="0">
                <a:solidFill>
                  <a:schemeClr val="dk1"/>
                </a:solidFill>
                <a:latin typeface="Dosis"/>
                <a:ea typeface="Dosis"/>
                <a:cs typeface="Dosis"/>
                <a:sym typeface="Dosis"/>
              </a:rPr>
              <a:t>For his Earthworks series,  Muniz took inspiration from land art, such as Robert  Smithson’s Spiral Jetty, the full scope of which is experienced from a distant perspective. Muniz’s Earthworks include drawings carved by bulldozers in vast landscapes, photographed by helicopter, as well as small scale of Land Art made on a tabletop in his studio. It is deliberately difficult to differentiate between the two, illustrating what  Muniz calls ‘the gap between the scales of reality and representation.’”</a:t>
            </a:r>
          </a:p>
          <a:p>
            <a:pPr marL="0" lvl="0" indent="0" algn="l" rtl="0">
              <a:lnSpc>
                <a:spcPct val="115000"/>
              </a:lnSpc>
              <a:spcBef>
                <a:spcPts val="0"/>
              </a:spcBef>
              <a:spcAft>
                <a:spcPts val="0"/>
              </a:spcAft>
              <a:buNone/>
            </a:pPr>
            <a:endParaRPr lang="en-US" sz="1100" b="0" dirty="0">
              <a:solidFill>
                <a:schemeClr val="dk2"/>
              </a:solidFill>
              <a:latin typeface="Dosis"/>
              <a:ea typeface="Dosis"/>
              <a:cs typeface="Dosis"/>
              <a:sym typeface="Dosis"/>
            </a:endParaRPr>
          </a:p>
          <a:p>
            <a:pPr marL="0" lvl="0" indent="0" algn="l" rtl="0">
              <a:lnSpc>
                <a:spcPct val="115000"/>
              </a:lnSpc>
              <a:spcBef>
                <a:spcPts val="0"/>
              </a:spcBef>
              <a:spcAft>
                <a:spcPts val="0"/>
              </a:spcAft>
              <a:buNone/>
            </a:pPr>
            <a:r>
              <a:rPr lang="en-US" sz="1100" b="0" dirty="0">
                <a:solidFill>
                  <a:schemeClr val="dk2"/>
                </a:solidFill>
                <a:latin typeface="Dosis"/>
                <a:ea typeface="Dosis"/>
                <a:cs typeface="Dosis"/>
                <a:sym typeface="Dosis"/>
              </a:rPr>
              <a:t>Kenneth </a:t>
            </a:r>
            <a:r>
              <a:rPr lang="en-US" sz="1100" b="0" dirty="0" err="1">
                <a:solidFill>
                  <a:schemeClr val="dk2"/>
                </a:solidFill>
                <a:latin typeface="Dosis"/>
                <a:ea typeface="Dosis"/>
                <a:cs typeface="Dosis"/>
                <a:sym typeface="Dosis"/>
              </a:rPr>
              <a:t>Hartvigsen</a:t>
            </a:r>
            <a:r>
              <a:rPr lang="en-US" sz="1100" b="0" dirty="0">
                <a:solidFill>
                  <a:schemeClr val="dk2"/>
                </a:solidFill>
                <a:latin typeface="Dosis"/>
                <a:ea typeface="Dosis"/>
                <a:cs typeface="Dosis"/>
                <a:sym typeface="Dosis"/>
              </a:rPr>
              <a:t>, Curator at BYU Museum of Art</a:t>
            </a:r>
          </a:p>
          <a:p>
            <a:pPr marL="0" lvl="0" indent="0" algn="l" rtl="0">
              <a:lnSpc>
                <a:spcPct val="115000"/>
              </a:lnSpc>
              <a:spcBef>
                <a:spcPts val="0"/>
              </a:spcBef>
              <a:spcAft>
                <a:spcPts val="0"/>
              </a:spcAft>
              <a:buNone/>
            </a:pPr>
            <a:endParaRPr lang="en-US" sz="1100" b="0" dirty="0">
              <a:solidFill>
                <a:schemeClr val="dk2"/>
              </a:solidFill>
              <a:latin typeface="Dosis"/>
              <a:sym typeface="Dosis"/>
            </a:endParaRPr>
          </a:p>
          <a:p>
            <a:pPr marL="0" lvl="0" indent="0" algn="l" rtl="0">
              <a:spcBef>
                <a:spcPts val="0"/>
              </a:spcBef>
              <a:spcAft>
                <a:spcPts val="0"/>
              </a:spcAft>
              <a:buNone/>
            </a:pPr>
            <a:r>
              <a:rPr lang="en-US" dirty="0"/>
              <a:t>More information on Vik Muniz and his work can be found at:</a:t>
            </a:r>
          </a:p>
          <a:p>
            <a:pPr marL="0" lvl="0" indent="0" algn="l" rtl="0">
              <a:spcBef>
                <a:spcPts val="0"/>
              </a:spcBef>
              <a:spcAft>
                <a:spcPts val="0"/>
              </a:spcAft>
              <a:buNone/>
            </a:pPr>
            <a:r>
              <a:rPr lang="en-US" u="sng" dirty="0">
                <a:solidFill>
                  <a:schemeClr val="hlink"/>
                </a:solidFill>
                <a:hlinkClick r:id="rId3"/>
              </a:rPr>
              <a:t>https://vikmuniz.net/</a:t>
            </a:r>
            <a:endParaRPr lang="en-US" dirty="0"/>
          </a:p>
          <a:p>
            <a:pPr marL="0" lvl="0" indent="0" algn="l" rtl="0">
              <a:spcBef>
                <a:spcPts val="0"/>
              </a:spcBef>
              <a:spcAft>
                <a:spcPts val="0"/>
              </a:spcAft>
              <a:buNone/>
            </a:pPr>
            <a:endParaRPr lang="en-US" dirty="0"/>
          </a:p>
          <a:p>
            <a:pPr marL="0" lvl="0" indent="0" algn="l" rtl="0">
              <a:spcBef>
                <a:spcPts val="0"/>
              </a:spcBef>
              <a:spcAft>
                <a:spcPts val="0"/>
              </a:spcAft>
              <a:buNone/>
            </a:pPr>
            <a:r>
              <a:rPr lang="en-US" u="sng" dirty="0">
                <a:solidFill>
                  <a:schemeClr val="hlink"/>
                </a:solidFill>
                <a:hlinkClick r:id="rId4"/>
              </a:rPr>
              <a:t>https://www.theartstory.org/artist/muniz-vik/life-and-legacy/</a:t>
            </a:r>
            <a:endParaRPr lang="en-US" dirty="0"/>
          </a:p>
        </p:txBody>
      </p:sp>
      <p:sp>
        <p:nvSpPr>
          <p:cNvPr id="4" name="Slide Number Placeholder 3"/>
          <p:cNvSpPr>
            <a:spLocks noGrp="1"/>
          </p:cNvSpPr>
          <p:nvPr>
            <p:ph type="sldNum" sz="quarter" idx="5"/>
          </p:nvPr>
        </p:nvSpPr>
        <p:spPr/>
        <p:txBody>
          <a:bodyPr/>
          <a:lstStyle/>
          <a:p>
            <a:fld id="{79FE9266-4AB3-427E-83F8-ABE80DB521D7}" type="slidenum">
              <a:rPr lang="en-US" smtClean="0"/>
              <a:t>8</a:t>
            </a:fld>
            <a:endParaRPr lang="en-US"/>
          </a:p>
        </p:txBody>
      </p:sp>
    </p:spTree>
    <p:extLst>
      <p:ext uri="{BB962C8B-B14F-4D97-AF65-F5344CB8AC3E}">
        <p14:creationId xmlns:p14="http://schemas.microsoft.com/office/powerpoint/2010/main" val="24456216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46050" lvl="0" indent="0" algn="l" rtl="0">
              <a:spcBef>
                <a:spcPts val="0"/>
              </a:spcBef>
              <a:spcAft>
                <a:spcPts val="0"/>
              </a:spcAft>
              <a:buClr>
                <a:schemeClr val="dk1"/>
              </a:buClr>
              <a:buSzPts val="1300"/>
              <a:buNone/>
            </a:pPr>
            <a:r>
              <a:rPr lang="en-US" sz="1200" i="1" dirty="0">
                <a:solidFill>
                  <a:schemeClr val="dk1"/>
                </a:solidFill>
              </a:rPr>
              <a:t>How do photographs let you lie and tell the truth? </a:t>
            </a:r>
          </a:p>
          <a:p>
            <a:pPr marL="146050" lvl="0" indent="0" algn="l" rtl="0">
              <a:spcBef>
                <a:spcPts val="0"/>
              </a:spcBef>
              <a:spcAft>
                <a:spcPts val="0"/>
              </a:spcAft>
              <a:buClr>
                <a:schemeClr val="dk1"/>
              </a:buClr>
              <a:buSzPts val="1300"/>
              <a:buNone/>
            </a:pPr>
            <a:r>
              <a:rPr lang="en-US" sz="1200" i="1" dirty="0">
                <a:solidFill>
                  <a:schemeClr val="dk1"/>
                </a:solidFill>
              </a:rPr>
              <a:t>Find clues that tell you whether the images in this series are of “real earthworks” (made by construction equipment) or “fake earthworks” (made by Vik Muniz in his studio).</a:t>
            </a:r>
            <a:endParaRPr lang="en-US" dirty="0">
              <a:solidFill>
                <a:schemeClr val="dk1"/>
              </a:solidFill>
            </a:endParaRPr>
          </a:p>
        </p:txBody>
      </p:sp>
      <p:sp>
        <p:nvSpPr>
          <p:cNvPr id="4" name="Slide Number Placeholder 3"/>
          <p:cNvSpPr>
            <a:spLocks noGrp="1"/>
          </p:cNvSpPr>
          <p:nvPr>
            <p:ph type="sldNum" sz="quarter" idx="5"/>
          </p:nvPr>
        </p:nvSpPr>
        <p:spPr/>
        <p:txBody>
          <a:bodyPr/>
          <a:lstStyle/>
          <a:p>
            <a:fld id="{79FE9266-4AB3-427E-83F8-ABE80DB521D7}" type="slidenum">
              <a:rPr lang="en-US" smtClean="0"/>
              <a:t>9</a:t>
            </a:fld>
            <a:endParaRPr lang="en-US"/>
          </a:p>
        </p:txBody>
      </p:sp>
    </p:spTree>
    <p:extLst>
      <p:ext uri="{BB962C8B-B14F-4D97-AF65-F5344CB8AC3E}">
        <p14:creationId xmlns:p14="http://schemas.microsoft.com/office/powerpoint/2010/main" val="6480241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spcBef>
                <a:spcPts val="0"/>
              </a:spcBef>
              <a:spcAft>
                <a:spcPts val="0"/>
              </a:spcAft>
              <a:buNone/>
            </a:pPr>
            <a:endParaRPr lang="en-US" dirty="0">
              <a:solidFill>
                <a:schemeClr val="dk1"/>
              </a:solidFill>
            </a:endParaRPr>
          </a:p>
        </p:txBody>
      </p:sp>
      <p:sp>
        <p:nvSpPr>
          <p:cNvPr id="4" name="Slide Number Placeholder 3"/>
          <p:cNvSpPr>
            <a:spLocks noGrp="1"/>
          </p:cNvSpPr>
          <p:nvPr>
            <p:ph type="sldNum" sz="quarter" idx="5"/>
          </p:nvPr>
        </p:nvSpPr>
        <p:spPr/>
        <p:txBody>
          <a:bodyPr/>
          <a:lstStyle/>
          <a:p>
            <a:fld id="{79FE9266-4AB3-427E-83F8-ABE80DB521D7}" type="slidenum">
              <a:rPr lang="en-US" smtClean="0"/>
              <a:t>10</a:t>
            </a:fld>
            <a:endParaRPr lang="en-US"/>
          </a:p>
        </p:txBody>
      </p:sp>
    </p:spTree>
    <p:extLst>
      <p:ext uri="{BB962C8B-B14F-4D97-AF65-F5344CB8AC3E}">
        <p14:creationId xmlns:p14="http://schemas.microsoft.com/office/powerpoint/2010/main" val="37431248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5/25/22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5/25/22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5/25/22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479445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5/25/22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949138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5/25/22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46CE7D5-CF57-46EF-B807-FDD0502418D4}" type="datetimeFigureOut">
              <a:rPr lang="en-US" smtClean="0"/>
              <a:t>5/25/22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46CE7D5-CF57-46EF-B807-FDD0502418D4}" type="datetimeFigureOut">
              <a:rPr lang="en-US" smtClean="0"/>
              <a:t>5/25/22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46CE7D5-CF57-46EF-B807-FDD0502418D4}" type="datetimeFigureOut">
              <a:rPr lang="en-US" smtClean="0"/>
              <a:t>5/25/22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5/25/22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5/25/22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5/25/22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6CE7D5-CF57-46EF-B807-FDD0502418D4}" type="datetimeFigureOut">
              <a:rPr lang="en-US" smtClean="0"/>
              <a:t>5/25/22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3790" y="2231942"/>
            <a:ext cx="11844420" cy="2387600"/>
          </a:xfrm>
        </p:spPr>
        <p:txBody>
          <a:bodyPr vert="horz" lIns="91440" tIns="45720" rIns="91440" bIns="45720" rtlCol="0" anchor="b">
            <a:noAutofit/>
          </a:bodyPr>
          <a:lstStyle/>
          <a:p>
            <a:r>
              <a:rPr lang="en-US" sz="8000" dirty="0">
                <a:solidFill>
                  <a:schemeClr val="accent6">
                    <a:lumMod val="75000"/>
                  </a:schemeClr>
                </a:solidFill>
                <a:latin typeface="Modern Love Caps"/>
                <a:cs typeface="Calibri Light"/>
              </a:rPr>
              <a:t>Earth to Vik:</a:t>
            </a:r>
            <a:br>
              <a:rPr lang="en-US" sz="8000" dirty="0">
                <a:latin typeface="Modern Love Caps"/>
                <a:cs typeface="Calibri Light"/>
              </a:rPr>
            </a:br>
            <a:r>
              <a:rPr lang="en-US" sz="8000" dirty="0">
                <a:solidFill>
                  <a:schemeClr val="accent6">
                    <a:lumMod val="75000"/>
                  </a:schemeClr>
                </a:solidFill>
                <a:latin typeface="Modern Love Caps"/>
                <a:cs typeface="Calibri Light"/>
              </a:rPr>
              <a:t>Where Art and Nature Meet</a:t>
            </a:r>
            <a:endParaRPr lang="en-US" sz="8000">
              <a:solidFill>
                <a:schemeClr val="accent6">
                  <a:lumMod val="75000"/>
                </a:schemeClr>
              </a:solidFill>
              <a:latin typeface="Modern Love Caps"/>
            </a:endParaRPr>
          </a:p>
        </p:txBody>
      </p:sp>
      <p:sp>
        <p:nvSpPr>
          <p:cNvPr id="3" name="Subtitle 2"/>
          <p:cNvSpPr>
            <a:spLocks noGrp="1"/>
          </p:cNvSpPr>
          <p:nvPr>
            <p:ph type="subTitle" idx="1"/>
          </p:nvPr>
        </p:nvSpPr>
        <p:spPr>
          <a:xfrm>
            <a:off x="5801894" y="5981617"/>
            <a:ext cx="6216316" cy="412500"/>
          </a:xfrm>
        </p:spPr>
        <p:txBody>
          <a:bodyPr vert="horz" lIns="91440" tIns="45720" rIns="91440" bIns="45720" rtlCol="0" anchor="t">
            <a:noAutofit/>
          </a:bodyPr>
          <a:lstStyle/>
          <a:p>
            <a:pPr algn="r"/>
            <a:r>
              <a:rPr lang="en-US" sz="2000" dirty="0">
                <a:latin typeface="Avenir Next LT Pro"/>
                <a:cs typeface="Calibri"/>
              </a:rPr>
              <a:t>By Laura Brand</a:t>
            </a:r>
            <a:endParaRPr lang="en-US"/>
          </a:p>
          <a:p>
            <a:pPr algn="r"/>
            <a:r>
              <a:rPr lang="en-US" sz="2000" dirty="0">
                <a:latin typeface="Avenir Next LT Pro"/>
                <a:cs typeface="Calibri"/>
              </a:rPr>
              <a:t>BYU Museum of Art Evening for Educators Fall 2021</a:t>
            </a:r>
          </a:p>
        </p:txBody>
      </p:sp>
    </p:spTree>
    <p:extLst>
      <p:ext uri="{BB962C8B-B14F-4D97-AF65-F5344CB8AC3E}">
        <p14:creationId xmlns:p14="http://schemas.microsoft.com/office/powerpoint/2010/main" val="1098572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2D02424-A0DF-2C68-370D-306A305209FF}"/>
              </a:ext>
            </a:extLst>
          </p:cNvPr>
          <p:cNvSpPr txBox="1"/>
          <p:nvPr/>
        </p:nvSpPr>
        <p:spPr>
          <a:xfrm>
            <a:off x="205874" y="2812716"/>
            <a:ext cx="2074779"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dirty="0">
              <a:latin typeface="Avenir Next LT Pro"/>
            </a:endParaRPr>
          </a:p>
        </p:txBody>
      </p:sp>
      <p:sp>
        <p:nvSpPr>
          <p:cNvPr id="9" name="TextBox 8">
            <a:extLst>
              <a:ext uri="{FF2B5EF4-FFF2-40B4-BE49-F238E27FC236}">
                <a16:creationId xmlns:a16="http://schemas.microsoft.com/office/drawing/2014/main" id="{BF6C2739-C3E2-FCBE-9B3F-3F3A1B44E0BC}"/>
              </a:ext>
            </a:extLst>
          </p:cNvPr>
          <p:cNvSpPr txBox="1"/>
          <p:nvPr/>
        </p:nvSpPr>
        <p:spPr>
          <a:xfrm>
            <a:off x="205875" y="245979"/>
            <a:ext cx="11512882" cy="116955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7000" dirty="0">
                <a:solidFill>
                  <a:schemeClr val="accent6">
                    <a:lumMod val="75000"/>
                  </a:schemeClr>
                </a:solidFill>
                <a:latin typeface="Modern Love Caps"/>
              </a:rPr>
              <a:t>Vik Muniz </a:t>
            </a:r>
            <a:r>
              <a:rPr lang="en-US" sz="7000" i="1" dirty="0">
                <a:solidFill>
                  <a:schemeClr val="accent6">
                    <a:lumMod val="75000"/>
                  </a:schemeClr>
                </a:solidFill>
                <a:latin typeface="Modern Love Caps"/>
                <a:cs typeface="Calibri"/>
              </a:rPr>
              <a:t>Earthworks Series</a:t>
            </a:r>
            <a:endParaRPr lang="en-US" sz="7000" dirty="0">
              <a:solidFill>
                <a:schemeClr val="accent6">
                  <a:lumMod val="75000"/>
                </a:schemeClr>
              </a:solidFill>
              <a:latin typeface="Calibri" panose="020F0502020204030204"/>
              <a:cs typeface="Calibri"/>
            </a:endParaRPr>
          </a:p>
        </p:txBody>
      </p:sp>
      <p:sp>
        <p:nvSpPr>
          <p:cNvPr id="2" name="TextBox 1">
            <a:extLst>
              <a:ext uri="{FF2B5EF4-FFF2-40B4-BE49-F238E27FC236}">
                <a16:creationId xmlns:a16="http://schemas.microsoft.com/office/drawing/2014/main" id="{DFA5C2EF-0878-26CA-E039-2C79DCE3FBF5}"/>
              </a:ext>
            </a:extLst>
          </p:cNvPr>
          <p:cNvSpPr txBox="1"/>
          <p:nvPr/>
        </p:nvSpPr>
        <p:spPr>
          <a:xfrm>
            <a:off x="1141664" y="5940926"/>
            <a:ext cx="3785935"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i="1" dirty="0">
                <a:latin typeface="Avenir Next LT Pro"/>
                <a:ea typeface="+mn-lt"/>
                <a:cs typeface="+mn-lt"/>
              </a:rPr>
              <a:t>Umbrella </a:t>
            </a:r>
            <a:r>
              <a:rPr lang="en-US" dirty="0">
                <a:latin typeface="Avenir Next LT Pro"/>
                <a:ea typeface="+mn-lt"/>
                <a:cs typeface="+mn-lt"/>
              </a:rPr>
              <a:t>(</a:t>
            </a:r>
            <a:r>
              <a:rPr lang="en-US" dirty="0" err="1">
                <a:latin typeface="Avenir Next LT Pro"/>
                <a:ea typeface="+mn-lt"/>
                <a:cs typeface="+mn-lt"/>
              </a:rPr>
              <a:t>Feijao</a:t>
            </a:r>
            <a:r>
              <a:rPr lang="en-US" dirty="0">
                <a:latin typeface="Avenir Next LT Pro"/>
                <a:ea typeface="+mn-lt"/>
                <a:cs typeface="+mn-lt"/>
              </a:rPr>
              <a:t>, Iron Mine), 2006</a:t>
            </a:r>
            <a:endParaRPr lang="en-US">
              <a:latin typeface="Avenir Next LT Pro"/>
            </a:endParaRPr>
          </a:p>
        </p:txBody>
      </p:sp>
      <p:sp>
        <p:nvSpPr>
          <p:cNvPr id="4" name="TextBox 3">
            <a:extLst>
              <a:ext uri="{FF2B5EF4-FFF2-40B4-BE49-F238E27FC236}">
                <a16:creationId xmlns:a16="http://schemas.microsoft.com/office/drawing/2014/main" id="{71B8C47E-24B2-984C-1B68-E75BC2CCDE82}"/>
              </a:ext>
            </a:extLst>
          </p:cNvPr>
          <p:cNvSpPr txBox="1"/>
          <p:nvPr/>
        </p:nvSpPr>
        <p:spPr>
          <a:xfrm>
            <a:off x="7194885" y="5938253"/>
            <a:ext cx="3799304"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i="1" dirty="0">
                <a:latin typeface="Avenir Next LT Pro"/>
                <a:ea typeface="+mn-lt"/>
                <a:cs typeface="+mn-lt"/>
              </a:rPr>
              <a:t>Key </a:t>
            </a:r>
            <a:r>
              <a:rPr lang="en-US" dirty="0">
                <a:latin typeface="Avenir Next LT Pro"/>
                <a:ea typeface="+mn-lt"/>
                <a:cs typeface="+mn-lt"/>
              </a:rPr>
              <a:t>(The </a:t>
            </a:r>
            <a:r>
              <a:rPr lang="en-US" dirty="0" err="1">
                <a:latin typeface="Avenir Next LT Pro"/>
                <a:ea typeface="+mn-lt"/>
                <a:cs typeface="+mn-lt"/>
              </a:rPr>
              <a:t>Sarzedo</a:t>
            </a:r>
            <a:r>
              <a:rPr lang="en-US" dirty="0">
                <a:latin typeface="Avenir Next LT Pro"/>
                <a:ea typeface="+mn-lt"/>
                <a:cs typeface="+mn-lt"/>
              </a:rPr>
              <a:t> Drawings), 2002</a:t>
            </a:r>
            <a:endParaRPr lang="en-US" dirty="0">
              <a:latin typeface="Avenir Next LT Pro"/>
            </a:endParaRPr>
          </a:p>
        </p:txBody>
      </p:sp>
      <p:pic>
        <p:nvPicPr>
          <p:cNvPr id="12" name="Picture 12">
            <a:extLst>
              <a:ext uri="{FF2B5EF4-FFF2-40B4-BE49-F238E27FC236}">
                <a16:creationId xmlns:a16="http://schemas.microsoft.com/office/drawing/2014/main" id="{764A28C3-17D6-A83A-5CAF-9E27D99C42B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80190" y="1712142"/>
            <a:ext cx="4922252" cy="3888244"/>
          </a:xfrm>
          <a:prstGeom prst="rect">
            <a:avLst/>
          </a:prstGeom>
        </p:spPr>
      </p:pic>
      <p:pic>
        <p:nvPicPr>
          <p:cNvPr id="13" name="Picture 13" descr="A picture containing nature, old, rock, soil&#10;&#10;Description automatically generated">
            <a:extLst>
              <a:ext uri="{FF2B5EF4-FFF2-40B4-BE49-F238E27FC236}">
                <a16:creationId xmlns:a16="http://schemas.microsoft.com/office/drawing/2014/main" id="{9055B3DC-F62C-C5F5-2472-215CE76C7A26}"/>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676189" y="1717127"/>
            <a:ext cx="4828673" cy="3878272"/>
          </a:xfrm>
          <a:prstGeom prst="rect">
            <a:avLst/>
          </a:prstGeom>
        </p:spPr>
      </p:pic>
    </p:spTree>
    <p:extLst>
      <p:ext uri="{BB962C8B-B14F-4D97-AF65-F5344CB8AC3E}">
        <p14:creationId xmlns:p14="http://schemas.microsoft.com/office/powerpoint/2010/main" val="22822961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2D02424-A0DF-2C68-370D-306A305209FF}"/>
              </a:ext>
            </a:extLst>
          </p:cNvPr>
          <p:cNvSpPr txBox="1"/>
          <p:nvPr/>
        </p:nvSpPr>
        <p:spPr>
          <a:xfrm>
            <a:off x="205874" y="2812716"/>
            <a:ext cx="2074779"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dirty="0">
              <a:latin typeface="Avenir Next LT Pro"/>
            </a:endParaRPr>
          </a:p>
        </p:txBody>
      </p:sp>
      <p:sp>
        <p:nvSpPr>
          <p:cNvPr id="9" name="TextBox 8">
            <a:extLst>
              <a:ext uri="{FF2B5EF4-FFF2-40B4-BE49-F238E27FC236}">
                <a16:creationId xmlns:a16="http://schemas.microsoft.com/office/drawing/2014/main" id="{BF6C2739-C3E2-FCBE-9B3F-3F3A1B44E0BC}"/>
              </a:ext>
            </a:extLst>
          </p:cNvPr>
          <p:cNvSpPr txBox="1"/>
          <p:nvPr/>
        </p:nvSpPr>
        <p:spPr>
          <a:xfrm>
            <a:off x="205875" y="245979"/>
            <a:ext cx="11512882" cy="116955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7000" dirty="0">
                <a:solidFill>
                  <a:schemeClr val="accent6">
                    <a:lumMod val="75000"/>
                  </a:schemeClr>
                </a:solidFill>
                <a:latin typeface="Modern Love Caps"/>
              </a:rPr>
              <a:t>Vik Muniz </a:t>
            </a:r>
            <a:r>
              <a:rPr lang="en-US" sz="7000" i="1" dirty="0">
                <a:solidFill>
                  <a:schemeClr val="accent6">
                    <a:lumMod val="75000"/>
                  </a:schemeClr>
                </a:solidFill>
                <a:latin typeface="Modern Love Caps"/>
                <a:cs typeface="Calibri"/>
              </a:rPr>
              <a:t>Earthworks Series</a:t>
            </a:r>
            <a:endParaRPr lang="en-US" sz="7000" dirty="0">
              <a:solidFill>
                <a:schemeClr val="accent6">
                  <a:lumMod val="75000"/>
                </a:schemeClr>
              </a:solidFill>
              <a:latin typeface="Calibri" panose="020F0502020204030204"/>
              <a:cs typeface="Calibri"/>
            </a:endParaRPr>
          </a:p>
        </p:txBody>
      </p:sp>
      <p:sp>
        <p:nvSpPr>
          <p:cNvPr id="2" name="TextBox 1">
            <a:extLst>
              <a:ext uri="{FF2B5EF4-FFF2-40B4-BE49-F238E27FC236}">
                <a16:creationId xmlns:a16="http://schemas.microsoft.com/office/drawing/2014/main" id="{DFA5C2EF-0878-26CA-E039-2C79DCE3FBF5}"/>
              </a:ext>
            </a:extLst>
          </p:cNvPr>
          <p:cNvSpPr txBox="1"/>
          <p:nvPr/>
        </p:nvSpPr>
        <p:spPr>
          <a:xfrm>
            <a:off x="4069348" y="6029060"/>
            <a:ext cx="3785935"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i="1" dirty="0">
                <a:latin typeface="Avenir Next LT Pro"/>
                <a:ea typeface="+mn-lt"/>
                <a:cs typeface="+mn-lt"/>
              </a:rPr>
              <a:t>Hole </a:t>
            </a:r>
            <a:r>
              <a:rPr lang="en-US" dirty="0">
                <a:latin typeface="Avenir Next LT Pro"/>
                <a:ea typeface="+mn-lt"/>
                <a:cs typeface="+mn-lt"/>
              </a:rPr>
              <a:t>(</a:t>
            </a:r>
            <a:r>
              <a:rPr lang="en-US" dirty="0" err="1">
                <a:latin typeface="Avenir Next LT Pro"/>
                <a:ea typeface="+mn-lt"/>
                <a:cs typeface="+mn-lt"/>
              </a:rPr>
              <a:t>Carajas</a:t>
            </a:r>
            <a:r>
              <a:rPr lang="en-US" dirty="0">
                <a:latin typeface="Avenir Next LT Pro"/>
                <a:ea typeface="+mn-lt"/>
                <a:cs typeface="+mn-lt"/>
              </a:rPr>
              <a:t> N4, Iron Mine), 2006</a:t>
            </a:r>
            <a:endParaRPr lang="en-US" dirty="0">
              <a:latin typeface="Avenir Next LT Pro"/>
            </a:endParaRPr>
          </a:p>
        </p:txBody>
      </p:sp>
      <p:pic>
        <p:nvPicPr>
          <p:cNvPr id="8" name="Google Shape;227;p34">
            <a:extLst>
              <a:ext uri="{FF2B5EF4-FFF2-40B4-BE49-F238E27FC236}">
                <a16:creationId xmlns:a16="http://schemas.microsoft.com/office/drawing/2014/main" id="{1C0C851F-F6EE-36D0-1E2C-60FD3238BC79}"/>
              </a:ext>
            </a:extLst>
          </p:cNvPr>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a:off x="2343999" y="1415530"/>
            <a:ext cx="7504001" cy="4387978"/>
          </a:xfrm>
          <a:prstGeom prst="rect">
            <a:avLst/>
          </a:prstGeom>
          <a:noFill/>
          <a:ln>
            <a:noFill/>
          </a:ln>
        </p:spPr>
      </p:pic>
    </p:spTree>
    <p:extLst>
      <p:ext uri="{BB962C8B-B14F-4D97-AF65-F5344CB8AC3E}">
        <p14:creationId xmlns:p14="http://schemas.microsoft.com/office/powerpoint/2010/main" val="24709291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0FC13F-9D07-CB77-6704-4ED4049752EF}"/>
              </a:ext>
            </a:extLst>
          </p:cNvPr>
          <p:cNvSpPr>
            <a:spLocks noGrp="1"/>
          </p:cNvSpPr>
          <p:nvPr>
            <p:ph type="title"/>
          </p:nvPr>
        </p:nvSpPr>
        <p:spPr>
          <a:xfrm>
            <a:off x="831851" y="3166895"/>
            <a:ext cx="10515600" cy="2852737"/>
          </a:xfrm>
        </p:spPr>
        <p:txBody>
          <a:bodyPr>
            <a:normAutofit/>
          </a:bodyPr>
          <a:lstStyle/>
          <a:p>
            <a:pPr algn="ctr"/>
            <a:r>
              <a:rPr lang="en-US" sz="8000" dirty="0">
                <a:solidFill>
                  <a:schemeClr val="accent6">
                    <a:lumMod val="75000"/>
                  </a:schemeClr>
                </a:solidFill>
                <a:latin typeface="Modern Love Caps"/>
                <a:cs typeface="Calibri Light"/>
              </a:rPr>
              <a:t>What is earth art?</a:t>
            </a:r>
            <a:endParaRPr lang="en-US" sz="8000">
              <a:solidFill>
                <a:schemeClr val="accent6">
                  <a:lumMod val="75000"/>
                </a:schemeClr>
              </a:solidFill>
              <a:latin typeface="Modern Love Caps"/>
            </a:endParaRPr>
          </a:p>
        </p:txBody>
      </p:sp>
      <p:sp>
        <p:nvSpPr>
          <p:cNvPr id="3" name="Text Placeholder 2">
            <a:extLst>
              <a:ext uri="{FF2B5EF4-FFF2-40B4-BE49-F238E27FC236}">
                <a16:creationId xmlns:a16="http://schemas.microsoft.com/office/drawing/2014/main" id="{FA4E60D9-7F04-052D-107A-4266572AC323}"/>
              </a:ext>
            </a:extLst>
          </p:cNvPr>
          <p:cNvSpPr>
            <a:spLocks noGrp="1"/>
          </p:cNvSpPr>
          <p:nvPr>
            <p:ph type="body" idx="1"/>
          </p:nvPr>
        </p:nvSpPr>
        <p:spPr>
          <a:xfrm>
            <a:off x="497640" y="6100094"/>
            <a:ext cx="11197389" cy="1500187"/>
          </a:xfrm>
        </p:spPr>
        <p:txBody>
          <a:bodyPr vert="horz" lIns="91440" tIns="45720" rIns="91440" bIns="45720" rtlCol="0" anchor="t">
            <a:normAutofit/>
          </a:bodyPr>
          <a:lstStyle/>
          <a:p>
            <a:pPr algn="ctr"/>
            <a:r>
              <a:rPr lang="en-US" sz="3000" dirty="0">
                <a:solidFill>
                  <a:schemeClr val="tx1"/>
                </a:solidFill>
                <a:latin typeface="Avenir Next LT Pro"/>
                <a:ea typeface="+mn-lt"/>
                <a:cs typeface="+mn-lt"/>
              </a:rPr>
              <a:t>Earth Art // Ephemeral // Site-Specific // Installation // Bricolage</a:t>
            </a:r>
            <a:endParaRPr lang="en-US" sz="3000" dirty="0">
              <a:solidFill>
                <a:schemeClr val="tx1"/>
              </a:solidFill>
              <a:latin typeface="Avenir Next LT Pro"/>
              <a:cs typeface="Calibri" panose="020F0502020204030204"/>
            </a:endParaRPr>
          </a:p>
        </p:txBody>
      </p:sp>
      <p:pic>
        <p:nvPicPr>
          <p:cNvPr id="4" name="Picture 4">
            <a:extLst>
              <a:ext uri="{FF2B5EF4-FFF2-40B4-BE49-F238E27FC236}">
                <a16:creationId xmlns:a16="http://schemas.microsoft.com/office/drawing/2014/main" id="{1A24464B-7731-494D-FD4E-799B1106DBC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721769" y="331329"/>
            <a:ext cx="4735094" cy="4270291"/>
          </a:xfrm>
          <a:prstGeom prst="rect">
            <a:avLst/>
          </a:prstGeom>
        </p:spPr>
      </p:pic>
      <p:sp>
        <p:nvSpPr>
          <p:cNvPr id="5" name="TextBox 4">
            <a:extLst>
              <a:ext uri="{FF2B5EF4-FFF2-40B4-BE49-F238E27FC236}">
                <a16:creationId xmlns:a16="http://schemas.microsoft.com/office/drawing/2014/main" id="{72D02424-A0DF-2C68-370D-306A305209FF}"/>
              </a:ext>
            </a:extLst>
          </p:cNvPr>
          <p:cNvSpPr txBox="1"/>
          <p:nvPr/>
        </p:nvSpPr>
        <p:spPr>
          <a:xfrm>
            <a:off x="499979" y="1997243"/>
            <a:ext cx="2930358"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latin typeface="Avenir Next LT Pro"/>
              </a:rPr>
              <a:t>Andy Goldsworthy</a:t>
            </a:r>
            <a:endParaRPr lang="en-US" dirty="0">
              <a:latin typeface="Calibri" panose="020F0502020204030204"/>
              <a:cs typeface="Calibri" panose="020F0502020204030204"/>
            </a:endParaRPr>
          </a:p>
          <a:p>
            <a:r>
              <a:rPr lang="en-US" i="1" dirty="0">
                <a:latin typeface="Avenir Next LT Pro"/>
              </a:rPr>
              <a:t>Rowan Leaves </a:t>
            </a:r>
            <a:endParaRPr lang="en-US" dirty="0">
              <a:latin typeface="Calibri" panose="020F0502020204030204"/>
              <a:cs typeface="Calibri"/>
            </a:endParaRPr>
          </a:p>
          <a:p>
            <a:r>
              <a:rPr lang="en-US" i="1" dirty="0">
                <a:latin typeface="Avenir Next LT Pro"/>
              </a:rPr>
              <a:t>Laid Around a Hole</a:t>
            </a:r>
            <a:r>
              <a:rPr lang="en-US" dirty="0">
                <a:latin typeface="Avenir Next LT Pro"/>
              </a:rPr>
              <a:t>, 1987</a:t>
            </a:r>
            <a:endParaRPr lang="en-US">
              <a:cs typeface="Calibri"/>
            </a:endParaRPr>
          </a:p>
        </p:txBody>
      </p:sp>
      <p:sp>
        <p:nvSpPr>
          <p:cNvPr id="6" name="TextBox 5">
            <a:extLst>
              <a:ext uri="{FF2B5EF4-FFF2-40B4-BE49-F238E27FC236}">
                <a16:creationId xmlns:a16="http://schemas.microsoft.com/office/drawing/2014/main" id="{9054C6E2-B7AE-67C4-6B3A-6495469C5752}"/>
              </a:ext>
            </a:extLst>
          </p:cNvPr>
          <p:cNvSpPr txBox="1"/>
          <p:nvPr/>
        </p:nvSpPr>
        <p:spPr>
          <a:xfrm>
            <a:off x="8681452" y="874294"/>
            <a:ext cx="3411621" cy="31700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500" dirty="0">
                <a:latin typeface="Avenir Next LT Pro"/>
                <a:ea typeface="+mn-lt"/>
                <a:cs typeface="+mn-lt"/>
              </a:rPr>
              <a:t>“When I make something, in a field, street or altering the landscape, it may vanish, but it’s part of the history of those places” </a:t>
            </a:r>
            <a:endParaRPr lang="en-US"/>
          </a:p>
          <a:p>
            <a:r>
              <a:rPr lang="en-US" sz="2500" dirty="0">
                <a:latin typeface="Avenir Next LT Pro"/>
                <a:ea typeface="+mn-lt"/>
                <a:cs typeface="+mn-lt"/>
              </a:rPr>
              <a:t>Goldsworthy</a:t>
            </a:r>
            <a:endParaRPr lang="en-US" dirty="0"/>
          </a:p>
        </p:txBody>
      </p:sp>
    </p:spTree>
    <p:extLst>
      <p:ext uri="{BB962C8B-B14F-4D97-AF65-F5344CB8AC3E}">
        <p14:creationId xmlns:p14="http://schemas.microsoft.com/office/powerpoint/2010/main" val="2085819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A4E60D9-7F04-052D-107A-4266572AC323}"/>
              </a:ext>
            </a:extLst>
          </p:cNvPr>
          <p:cNvSpPr>
            <a:spLocks noGrp="1"/>
          </p:cNvSpPr>
          <p:nvPr>
            <p:ph type="body" idx="1"/>
          </p:nvPr>
        </p:nvSpPr>
        <p:spPr>
          <a:xfrm>
            <a:off x="3658013" y="5797477"/>
            <a:ext cx="4875974" cy="876455"/>
          </a:xfrm>
        </p:spPr>
        <p:txBody>
          <a:bodyPr vert="horz" lIns="91440" tIns="45720" rIns="91440" bIns="45720" rtlCol="0" anchor="t">
            <a:normAutofit fontScale="85000" lnSpcReduction="10000"/>
          </a:bodyPr>
          <a:lstStyle/>
          <a:p>
            <a:pPr algn="ctr">
              <a:lnSpc>
                <a:spcPct val="100000"/>
              </a:lnSpc>
              <a:spcBef>
                <a:spcPts val="0"/>
              </a:spcBef>
            </a:pPr>
            <a:r>
              <a:rPr lang="en-US" sz="3000" dirty="0">
                <a:solidFill>
                  <a:schemeClr val="tx1"/>
                </a:solidFill>
                <a:latin typeface="Avenir Next LT Pro"/>
                <a:ea typeface="+mn-lt"/>
                <a:cs typeface="+mn-lt"/>
              </a:rPr>
              <a:t>Richard Long</a:t>
            </a:r>
            <a:endParaRPr lang="en-US" dirty="0">
              <a:solidFill>
                <a:schemeClr val="tx1"/>
              </a:solidFill>
            </a:endParaRPr>
          </a:p>
          <a:p>
            <a:pPr algn="ctr">
              <a:lnSpc>
                <a:spcPct val="100000"/>
              </a:lnSpc>
              <a:spcBef>
                <a:spcPts val="0"/>
              </a:spcBef>
            </a:pPr>
            <a:r>
              <a:rPr lang="en-US" sz="3000" i="1" dirty="0">
                <a:solidFill>
                  <a:schemeClr val="tx1"/>
                </a:solidFill>
                <a:latin typeface="Avenir Next LT Pro"/>
                <a:ea typeface="+mn-lt"/>
                <a:cs typeface="+mn-lt"/>
              </a:rPr>
              <a:t>A Line Made by Walking, </a:t>
            </a:r>
            <a:r>
              <a:rPr lang="en-US" sz="3000" dirty="0">
                <a:solidFill>
                  <a:schemeClr val="tx1"/>
                </a:solidFill>
                <a:latin typeface="Avenir Next LT Pro"/>
                <a:ea typeface="+mn-lt"/>
                <a:cs typeface="+mn-lt"/>
              </a:rPr>
              <a:t>1967</a:t>
            </a:r>
            <a:endParaRPr lang="en-US" sz="3000" dirty="0">
              <a:solidFill>
                <a:schemeClr val="tx1"/>
              </a:solidFill>
              <a:ea typeface="+mn-lt"/>
              <a:cs typeface="+mn-lt"/>
            </a:endParaRPr>
          </a:p>
        </p:txBody>
      </p:sp>
      <p:sp>
        <p:nvSpPr>
          <p:cNvPr id="5" name="TextBox 4">
            <a:extLst>
              <a:ext uri="{FF2B5EF4-FFF2-40B4-BE49-F238E27FC236}">
                <a16:creationId xmlns:a16="http://schemas.microsoft.com/office/drawing/2014/main" id="{72D02424-A0DF-2C68-370D-306A305209FF}"/>
              </a:ext>
            </a:extLst>
          </p:cNvPr>
          <p:cNvSpPr txBox="1"/>
          <p:nvPr/>
        </p:nvSpPr>
        <p:spPr>
          <a:xfrm>
            <a:off x="205874" y="2812716"/>
            <a:ext cx="2074779"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dirty="0">
              <a:latin typeface="Avenir Next LT Pro"/>
            </a:endParaRPr>
          </a:p>
        </p:txBody>
      </p:sp>
      <p:pic>
        <p:nvPicPr>
          <p:cNvPr id="7" name="Google Shape;135;p19">
            <a:extLst>
              <a:ext uri="{FF2B5EF4-FFF2-40B4-BE49-F238E27FC236}">
                <a16:creationId xmlns:a16="http://schemas.microsoft.com/office/drawing/2014/main" id="{121108A9-A4C5-95BE-6046-8589F50781FB}"/>
              </a:ext>
            </a:extLst>
          </p:cNvPr>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1967084" y="510388"/>
            <a:ext cx="8257832" cy="5287089"/>
          </a:xfrm>
          <a:prstGeom prst="rect">
            <a:avLst/>
          </a:prstGeom>
          <a:noFill/>
          <a:ln>
            <a:noFill/>
          </a:ln>
        </p:spPr>
      </p:pic>
    </p:spTree>
    <p:extLst>
      <p:ext uri="{BB962C8B-B14F-4D97-AF65-F5344CB8AC3E}">
        <p14:creationId xmlns:p14="http://schemas.microsoft.com/office/powerpoint/2010/main" val="9223124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A4E60D9-7F04-052D-107A-4266572AC323}"/>
              </a:ext>
            </a:extLst>
          </p:cNvPr>
          <p:cNvSpPr>
            <a:spLocks noGrp="1"/>
          </p:cNvSpPr>
          <p:nvPr>
            <p:ph type="body" idx="1"/>
          </p:nvPr>
        </p:nvSpPr>
        <p:spPr>
          <a:xfrm>
            <a:off x="4013534" y="5658936"/>
            <a:ext cx="4165600" cy="1072398"/>
          </a:xfrm>
        </p:spPr>
        <p:txBody>
          <a:bodyPr vert="horz" lIns="91440" tIns="45720" rIns="91440" bIns="45720" rtlCol="0" anchor="t">
            <a:normAutofit/>
          </a:bodyPr>
          <a:lstStyle/>
          <a:p>
            <a:pPr algn="ctr">
              <a:lnSpc>
                <a:spcPct val="100000"/>
              </a:lnSpc>
              <a:spcBef>
                <a:spcPts val="0"/>
              </a:spcBef>
            </a:pPr>
            <a:r>
              <a:rPr lang="en-US" sz="3000" dirty="0">
                <a:solidFill>
                  <a:schemeClr val="tx1"/>
                </a:solidFill>
                <a:latin typeface="Avenir Next LT Pro"/>
                <a:ea typeface="+mn-lt"/>
                <a:cs typeface="+mn-lt"/>
              </a:rPr>
              <a:t>Robert Smithson</a:t>
            </a:r>
            <a:endParaRPr lang="en-US" dirty="0">
              <a:solidFill>
                <a:schemeClr val="tx1"/>
              </a:solidFill>
            </a:endParaRPr>
          </a:p>
          <a:p>
            <a:pPr algn="ctr">
              <a:lnSpc>
                <a:spcPct val="100000"/>
              </a:lnSpc>
              <a:spcBef>
                <a:spcPts val="0"/>
              </a:spcBef>
            </a:pPr>
            <a:r>
              <a:rPr lang="en-US" sz="3000" i="1" dirty="0">
                <a:solidFill>
                  <a:schemeClr val="tx1"/>
                </a:solidFill>
                <a:latin typeface="Avenir Next LT Pro"/>
                <a:ea typeface="+mn-lt"/>
                <a:cs typeface="+mn-lt"/>
              </a:rPr>
              <a:t>The Spiral Jetty, </a:t>
            </a:r>
            <a:r>
              <a:rPr lang="en-US" sz="3000" dirty="0">
                <a:solidFill>
                  <a:schemeClr val="tx1"/>
                </a:solidFill>
                <a:latin typeface="Avenir Next LT Pro"/>
                <a:ea typeface="+mn-lt"/>
                <a:cs typeface="+mn-lt"/>
              </a:rPr>
              <a:t>1970</a:t>
            </a:r>
            <a:endParaRPr lang="en-US" sz="3000" dirty="0">
              <a:solidFill>
                <a:schemeClr val="tx1"/>
              </a:solidFill>
              <a:ea typeface="+mn-lt"/>
              <a:cs typeface="+mn-lt"/>
            </a:endParaRPr>
          </a:p>
        </p:txBody>
      </p:sp>
      <p:sp>
        <p:nvSpPr>
          <p:cNvPr id="5" name="TextBox 4">
            <a:extLst>
              <a:ext uri="{FF2B5EF4-FFF2-40B4-BE49-F238E27FC236}">
                <a16:creationId xmlns:a16="http://schemas.microsoft.com/office/drawing/2014/main" id="{72D02424-A0DF-2C68-370D-306A305209FF}"/>
              </a:ext>
            </a:extLst>
          </p:cNvPr>
          <p:cNvSpPr txBox="1"/>
          <p:nvPr/>
        </p:nvSpPr>
        <p:spPr>
          <a:xfrm>
            <a:off x="205874" y="2812716"/>
            <a:ext cx="2074779"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dirty="0">
              <a:latin typeface="Avenir Next LT Pro"/>
            </a:endParaRPr>
          </a:p>
        </p:txBody>
      </p:sp>
      <p:sp>
        <p:nvSpPr>
          <p:cNvPr id="6" name="TextBox 5">
            <a:extLst>
              <a:ext uri="{FF2B5EF4-FFF2-40B4-BE49-F238E27FC236}">
                <a16:creationId xmlns:a16="http://schemas.microsoft.com/office/drawing/2014/main" id="{9054C6E2-B7AE-67C4-6B3A-6495469C5752}"/>
              </a:ext>
            </a:extLst>
          </p:cNvPr>
          <p:cNvSpPr txBox="1"/>
          <p:nvPr/>
        </p:nvSpPr>
        <p:spPr>
          <a:xfrm>
            <a:off x="10325768" y="2184399"/>
            <a:ext cx="1753937" cy="163121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US" sz="2500" dirty="0">
                <a:latin typeface="Avenir Next LT Pro"/>
                <a:ea typeface="+mn-lt"/>
                <a:cs typeface="+mn-lt"/>
              </a:rPr>
              <a:t>Located in the Great Salt Lake,</a:t>
            </a:r>
            <a:endParaRPr lang="en-US" dirty="0">
              <a:latin typeface="Calibri" panose="020F0502020204030204"/>
              <a:ea typeface="+mn-lt"/>
              <a:cs typeface="+mn-lt"/>
            </a:endParaRPr>
          </a:p>
          <a:p>
            <a:pPr algn="r"/>
            <a:r>
              <a:rPr lang="en-US" sz="2500" dirty="0">
                <a:latin typeface="Avenir Next LT Pro"/>
                <a:ea typeface="+mn-lt"/>
                <a:cs typeface="+mn-lt"/>
              </a:rPr>
              <a:t>Utah</a:t>
            </a:r>
            <a:endParaRPr lang="en-US" dirty="0">
              <a:cs typeface="Calibri" panose="020F0502020204030204"/>
            </a:endParaRPr>
          </a:p>
        </p:txBody>
      </p:sp>
      <p:pic>
        <p:nvPicPr>
          <p:cNvPr id="2" name="Picture 3" descr="A picture containing outdoor, shore&#10;&#10;Description automatically generated">
            <a:extLst>
              <a:ext uri="{FF2B5EF4-FFF2-40B4-BE49-F238E27FC236}">
                <a16:creationId xmlns:a16="http://schemas.microsoft.com/office/drawing/2014/main" id="{85068F9E-1F57-FF41-BA58-4EC19F7274C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957136" y="478418"/>
            <a:ext cx="8277726" cy="5045584"/>
          </a:xfrm>
          <a:prstGeom prst="rect">
            <a:avLst/>
          </a:prstGeom>
        </p:spPr>
      </p:pic>
    </p:spTree>
    <p:extLst>
      <p:ext uri="{BB962C8B-B14F-4D97-AF65-F5344CB8AC3E}">
        <p14:creationId xmlns:p14="http://schemas.microsoft.com/office/powerpoint/2010/main" val="24691411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A4E60D9-7F04-052D-107A-4266572AC323}"/>
              </a:ext>
            </a:extLst>
          </p:cNvPr>
          <p:cNvSpPr>
            <a:spLocks noGrp="1"/>
          </p:cNvSpPr>
          <p:nvPr>
            <p:ph type="body" idx="1"/>
          </p:nvPr>
        </p:nvSpPr>
        <p:spPr>
          <a:xfrm>
            <a:off x="4347745" y="5779252"/>
            <a:ext cx="3497179" cy="1500187"/>
          </a:xfrm>
        </p:spPr>
        <p:txBody>
          <a:bodyPr vert="horz" lIns="91440" tIns="45720" rIns="91440" bIns="45720" rtlCol="0" anchor="t">
            <a:normAutofit/>
          </a:bodyPr>
          <a:lstStyle/>
          <a:p>
            <a:pPr algn="ctr">
              <a:lnSpc>
                <a:spcPct val="100000"/>
              </a:lnSpc>
              <a:spcBef>
                <a:spcPts val="0"/>
              </a:spcBef>
            </a:pPr>
            <a:r>
              <a:rPr lang="en-US" sz="3000" dirty="0">
                <a:solidFill>
                  <a:schemeClr val="tx1"/>
                </a:solidFill>
                <a:latin typeface="Avenir Next LT Pro"/>
                <a:ea typeface="+mn-lt"/>
                <a:cs typeface="+mn-lt"/>
              </a:rPr>
              <a:t>Nancy Holt</a:t>
            </a:r>
            <a:endParaRPr lang="en-US" sz="3000">
              <a:solidFill>
                <a:schemeClr val="tx1"/>
              </a:solidFill>
              <a:ea typeface="+mn-lt"/>
              <a:cs typeface="+mn-lt"/>
            </a:endParaRPr>
          </a:p>
          <a:p>
            <a:pPr algn="ctr">
              <a:lnSpc>
                <a:spcPct val="100000"/>
              </a:lnSpc>
              <a:spcBef>
                <a:spcPts val="0"/>
              </a:spcBef>
            </a:pPr>
            <a:r>
              <a:rPr lang="en-US" sz="3000" i="1" dirty="0">
                <a:solidFill>
                  <a:schemeClr val="tx1"/>
                </a:solidFill>
                <a:latin typeface="Avenir Next LT Pro"/>
                <a:ea typeface="+mn-lt"/>
                <a:cs typeface="+mn-lt"/>
              </a:rPr>
              <a:t>Sun Tunnels, </a:t>
            </a:r>
            <a:r>
              <a:rPr lang="en-US" sz="3000" dirty="0">
                <a:solidFill>
                  <a:schemeClr val="tx1"/>
                </a:solidFill>
                <a:latin typeface="Avenir Next LT Pro"/>
                <a:ea typeface="+mn-lt"/>
                <a:cs typeface="+mn-lt"/>
              </a:rPr>
              <a:t>1973</a:t>
            </a:r>
            <a:endParaRPr lang="en-US" sz="3000">
              <a:solidFill>
                <a:schemeClr val="tx1"/>
              </a:solidFill>
              <a:ea typeface="+mn-lt"/>
              <a:cs typeface="+mn-lt"/>
            </a:endParaRPr>
          </a:p>
          <a:p>
            <a:pPr algn="ctr"/>
            <a:endParaRPr lang="en-US" sz="3000" dirty="0">
              <a:solidFill>
                <a:schemeClr val="tx1"/>
              </a:solidFill>
              <a:latin typeface="Avenir Next LT Pro"/>
              <a:cs typeface="Calibri" panose="020F0502020204030204"/>
            </a:endParaRPr>
          </a:p>
        </p:txBody>
      </p:sp>
      <p:sp>
        <p:nvSpPr>
          <p:cNvPr id="5" name="TextBox 4">
            <a:extLst>
              <a:ext uri="{FF2B5EF4-FFF2-40B4-BE49-F238E27FC236}">
                <a16:creationId xmlns:a16="http://schemas.microsoft.com/office/drawing/2014/main" id="{72D02424-A0DF-2C68-370D-306A305209FF}"/>
              </a:ext>
            </a:extLst>
          </p:cNvPr>
          <p:cNvSpPr txBox="1"/>
          <p:nvPr/>
        </p:nvSpPr>
        <p:spPr>
          <a:xfrm>
            <a:off x="205874" y="2812716"/>
            <a:ext cx="2074779"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dirty="0">
              <a:latin typeface="Avenir Next LT Pro"/>
            </a:endParaRPr>
          </a:p>
        </p:txBody>
      </p:sp>
      <p:sp>
        <p:nvSpPr>
          <p:cNvPr id="6" name="TextBox 5">
            <a:extLst>
              <a:ext uri="{FF2B5EF4-FFF2-40B4-BE49-F238E27FC236}">
                <a16:creationId xmlns:a16="http://schemas.microsoft.com/office/drawing/2014/main" id="{9054C6E2-B7AE-67C4-6B3A-6495469C5752}"/>
              </a:ext>
            </a:extLst>
          </p:cNvPr>
          <p:cNvSpPr txBox="1"/>
          <p:nvPr/>
        </p:nvSpPr>
        <p:spPr>
          <a:xfrm>
            <a:off x="9791031" y="1997241"/>
            <a:ext cx="2261937" cy="163121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US" sz="2500" dirty="0">
                <a:latin typeface="Avenir Next LT Pro"/>
                <a:ea typeface="+mn-lt"/>
                <a:cs typeface="+mn-lt"/>
              </a:rPr>
              <a:t>Located in the Great Basin Desert, Northern Utah</a:t>
            </a:r>
            <a:endParaRPr lang="en-US" dirty="0">
              <a:cs typeface="Calibri" panose="020F0502020204030204"/>
            </a:endParaRPr>
          </a:p>
        </p:txBody>
      </p:sp>
      <p:pic>
        <p:nvPicPr>
          <p:cNvPr id="9" name="Picture 9" descr="A picture containing sky, outdoor, clouds, sunset&#10;&#10;Description automatically generated">
            <a:extLst>
              <a:ext uri="{FF2B5EF4-FFF2-40B4-BE49-F238E27FC236}">
                <a16:creationId xmlns:a16="http://schemas.microsoft.com/office/drawing/2014/main" id="{83E64A77-A839-811C-1AA3-80180CF34CD0}"/>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491874" y="217713"/>
            <a:ext cx="7194884" cy="5433311"/>
          </a:xfrm>
          <a:prstGeom prst="rect">
            <a:avLst/>
          </a:prstGeom>
        </p:spPr>
      </p:pic>
    </p:spTree>
    <p:extLst>
      <p:ext uri="{BB962C8B-B14F-4D97-AF65-F5344CB8AC3E}">
        <p14:creationId xmlns:p14="http://schemas.microsoft.com/office/powerpoint/2010/main" val="20332155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A4E60D9-7F04-052D-107A-4266572AC323}"/>
              </a:ext>
            </a:extLst>
          </p:cNvPr>
          <p:cNvSpPr>
            <a:spLocks noGrp="1"/>
          </p:cNvSpPr>
          <p:nvPr>
            <p:ph type="body" idx="1"/>
          </p:nvPr>
        </p:nvSpPr>
        <p:spPr>
          <a:xfrm>
            <a:off x="337220" y="5351463"/>
            <a:ext cx="7320546" cy="1500187"/>
          </a:xfrm>
        </p:spPr>
        <p:txBody>
          <a:bodyPr vert="horz" lIns="91440" tIns="45720" rIns="91440" bIns="45720" rtlCol="0" anchor="t">
            <a:normAutofit fontScale="92500" lnSpcReduction="20000"/>
          </a:bodyPr>
          <a:lstStyle/>
          <a:p>
            <a:pPr algn="ctr">
              <a:lnSpc>
                <a:spcPct val="100000"/>
              </a:lnSpc>
              <a:spcBef>
                <a:spcPts val="0"/>
              </a:spcBef>
            </a:pPr>
            <a:r>
              <a:rPr lang="en-US" sz="3000" dirty="0">
                <a:solidFill>
                  <a:schemeClr val="tx1"/>
                </a:solidFill>
                <a:latin typeface="Avenir Next LT Pro"/>
                <a:ea typeface="+mn-lt"/>
                <a:cs typeface="+mn-lt"/>
              </a:rPr>
              <a:t>Agnes Denes</a:t>
            </a:r>
            <a:endParaRPr lang="en-US" dirty="0">
              <a:solidFill>
                <a:schemeClr val="tx1"/>
              </a:solidFill>
            </a:endParaRPr>
          </a:p>
          <a:p>
            <a:pPr algn="ctr">
              <a:lnSpc>
                <a:spcPct val="100000"/>
              </a:lnSpc>
              <a:spcBef>
                <a:spcPts val="0"/>
              </a:spcBef>
            </a:pPr>
            <a:r>
              <a:rPr lang="en-US" sz="3000" i="1" dirty="0">
                <a:solidFill>
                  <a:schemeClr val="tx1"/>
                </a:solidFill>
                <a:latin typeface="Avenir Next LT Pro"/>
                <a:ea typeface="+mn-lt"/>
                <a:cs typeface="+mn-lt"/>
              </a:rPr>
              <a:t>Wheatfield - A Confrontation: </a:t>
            </a:r>
          </a:p>
          <a:p>
            <a:pPr algn="ctr">
              <a:lnSpc>
                <a:spcPct val="100000"/>
              </a:lnSpc>
              <a:spcBef>
                <a:spcPts val="0"/>
              </a:spcBef>
            </a:pPr>
            <a:r>
              <a:rPr lang="en-US" sz="3000" i="1" dirty="0">
                <a:solidFill>
                  <a:schemeClr val="tx1"/>
                </a:solidFill>
                <a:latin typeface="Avenir Next LT Pro"/>
                <a:ea typeface="+mn-lt"/>
                <a:cs typeface="+mn-lt"/>
              </a:rPr>
              <a:t>Battery Park Landfill, Downtown Manhattan, </a:t>
            </a:r>
            <a:endParaRPr lang="en-US" dirty="0">
              <a:solidFill>
                <a:schemeClr val="tx1"/>
              </a:solidFill>
              <a:latin typeface="Calibri" panose="020F0502020204030204"/>
              <a:ea typeface="+mn-lt"/>
              <a:cs typeface="+mn-lt"/>
            </a:endParaRPr>
          </a:p>
          <a:p>
            <a:pPr algn="ctr">
              <a:lnSpc>
                <a:spcPct val="100000"/>
              </a:lnSpc>
              <a:spcBef>
                <a:spcPts val="0"/>
              </a:spcBef>
            </a:pPr>
            <a:r>
              <a:rPr lang="en-US" sz="3000" dirty="0">
                <a:solidFill>
                  <a:schemeClr val="tx1"/>
                </a:solidFill>
                <a:latin typeface="Avenir Next LT Pro"/>
                <a:ea typeface="+mn-lt"/>
                <a:cs typeface="+mn-lt"/>
              </a:rPr>
              <a:t>1982</a:t>
            </a:r>
            <a:endParaRPr lang="en-US" dirty="0">
              <a:solidFill>
                <a:schemeClr val="tx1"/>
              </a:solidFill>
              <a:cs typeface="Calibri"/>
            </a:endParaRPr>
          </a:p>
          <a:p>
            <a:pPr algn="ctr"/>
            <a:endParaRPr lang="en-US" sz="3000" dirty="0">
              <a:solidFill>
                <a:schemeClr val="tx1"/>
              </a:solidFill>
              <a:latin typeface="Avenir Next LT Pro"/>
              <a:cs typeface="Calibri" panose="020F0502020204030204"/>
            </a:endParaRPr>
          </a:p>
        </p:txBody>
      </p:sp>
      <p:sp>
        <p:nvSpPr>
          <p:cNvPr id="5" name="TextBox 4">
            <a:extLst>
              <a:ext uri="{FF2B5EF4-FFF2-40B4-BE49-F238E27FC236}">
                <a16:creationId xmlns:a16="http://schemas.microsoft.com/office/drawing/2014/main" id="{72D02424-A0DF-2C68-370D-306A305209FF}"/>
              </a:ext>
            </a:extLst>
          </p:cNvPr>
          <p:cNvSpPr txBox="1"/>
          <p:nvPr/>
        </p:nvSpPr>
        <p:spPr>
          <a:xfrm>
            <a:off x="205874" y="2812716"/>
            <a:ext cx="2074779"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dirty="0">
              <a:latin typeface="Avenir Next LT Pro"/>
            </a:endParaRPr>
          </a:p>
        </p:txBody>
      </p:sp>
      <p:sp>
        <p:nvSpPr>
          <p:cNvPr id="6" name="TextBox 5">
            <a:extLst>
              <a:ext uri="{FF2B5EF4-FFF2-40B4-BE49-F238E27FC236}">
                <a16:creationId xmlns:a16="http://schemas.microsoft.com/office/drawing/2014/main" id="{9054C6E2-B7AE-67C4-6B3A-6495469C5752}"/>
              </a:ext>
            </a:extLst>
          </p:cNvPr>
          <p:cNvSpPr txBox="1"/>
          <p:nvPr/>
        </p:nvSpPr>
        <p:spPr>
          <a:xfrm>
            <a:off x="7919453" y="232610"/>
            <a:ext cx="4066673" cy="517064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US" sz="3000" dirty="0">
                <a:latin typeface="Avenir Next LT Pro"/>
                <a:ea typeface="+mn-lt"/>
                <a:cs typeface="+mn-lt"/>
              </a:rPr>
              <a:t>"Investigating science, philosophy, linguistics, psychology, poetry, history, and music, Denes's artistic practice is distinctive in terms of its aesthetics and engagement with socio-political ideas." </a:t>
            </a:r>
            <a:endParaRPr lang="en-US" sz="3000" dirty="0">
              <a:latin typeface="Avenir Next LT Pro"/>
            </a:endParaRPr>
          </a:p>
        </p:txBody>
      </p:sp>
      <p:pic>
        <p:nvPicPr>
          <p:cNvPr id="2" name="Picture 3">
            <a:extLst>
              <a:ext uri="{FF2B5EF4-FFF2-40B4-BE49-F238E27FC236}">
                <a16:creationId xmlns:a16="http://schemas.microsoft.com/office/drawing/2014/main" id="{A852CBAE-37E4-A1F3-2D7C-0A0A04149F3F}"/>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05874" y="196589"/>
            <a:ext cx="7569199" cy="5047771"/>
          </a:xfrm>
          <a:prstGeom prst="rect">
            <a:avLst/>
          </a:prstGeom>
        </p:spPr>
      </p:pic>
    </p:spTree>
    <p:extLst>
      <p:ext uri="{BB962C8B-B14F-4D97-AF65-F5344CB8AC3E}">
        <p14:creationId xmlns:p14="http://schemas.microsoft.com/office/powerpoint/2010/main" val="41349940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A4E60D9-7F04-052D-107A-4266572AC323}"/>
              </a:ext>
            </a:extLst>
          </p:cNvPr>
          <p:cNvSpPr>
            <a:spLocks noGrp="1"/>
          </p:cNvSpPr>
          <p:nvPr>
            <p:ph type="body" idx="1"/>
          </p:nvPr>
        </p:nvSpPr>
        <p:spPr>
          <a:xfrm>
            <a:off x="3658013" y="5957708"/>
            <a:ext cx="4875974" cy="876455"/>
          </a:xfrm>
        </p:spPr>
        <p:txBody>
          <a:bodyPr vert="horz" lIns="91440" tIns="45720" rIns="91440" bIns="45720" rtlCol="0" anchor="t">
            <a:normAutofit fontScale="92500" lnSpcReduction="10000"/>
          </a:bodyPr>
          <a:lstStyle/>
          <a:p>
            <a:pPr algn="ctr">
              <a:lnSpc>
                <a:spcPct val="100000"/>
              </a:lnSpc>
              <a:spcBef>
                <a:spcPts val="0"/>
              </a:spcBef>
            </a:pPr>
            <a:r>
              <a:rPr lang="en-US" sz="3000" dirty="0">
                <a:solidFill>
                  <a:schemeClr val="tx1"/>
                </a:solidFill>
                <a:latin typeface="Avenir Next LT Pro"/>
                <a:ea typeface="+mn-lt"/>
                <a:cs typeface="+mn-lt"/>
              </a:rPr>
              <a:t>Maya Lin</a:t>
            </a:r>
            <a:endParaRPr lang="en-US" dirty="0">
              <a:solidFill>
                <a:schemeClr val="tx1"/>
              </a:solidFill>
            </a:endParaRPr>
          </a:p>
          <a:p>
            <a:pPr algn="ctr">
              <a:lnSpc>
                <a:spcPct val="100000"/>
              </a:lnSpc>
              <a:spcBef>
                <a:spcPts val="0"/>
              </a:spcBef>
            </a:pPr>
            <a:r>
              <a:rPr lang="en-US" sz="3000" i="1" dirty="0">
                <a:solidFill>
                  <a:schemeClr val="tx1"/>
                </a:solidFill>
                <a:latin typeface="Avenir Next LT Pro"/>
                <a:ea typeface="+mn-lt"/>
                <a:cs typeface="+mn-lt"/>
              </a:rPr>
              <a:t>Storm King Wavefield, </a:t>
            </a:r>
            <a:r>
              <a:rPr lang="en-US" sz="3000" dirty="0">
                <a:solidFill>
                  <a:schemeClr val="tx1"/>
                </a:solidFill>
                <a:latin typeface="Avenir Next LT Pro"/>
                <a:ea typeface="+mn-lt"/>
                <a:cs typeface="+mn-lt"/>
              </a:rPr>
              <a:t>2008</a:t>
            </a:r>
            <a:endParaRPr lang="en-US" sz="3000" dirty="0">
              <a:solidFill>
                <a:schemeClr val="tx1"/>
              </a:solidFill>
              <a:ea typeface="+mn-lt"/>
              <a:cs typeface="+mn-lt"/>
            </a:endParaRPr>
          </a:p>
        </p:txBody>
      </p:sp>
      <p:sp>
        <p:nvSpPr>
          <p:cNvPr id="5" name="TextBox 4">
            <a:extLst>
              <a:ext uri="{FF2B5EF4-FFF2-40B4-BE49-F238E27FC236}">
                <a16:creationId xmlns:a16="http://schemas.microsoft.com/office/drawing/2014/main" id="{72D02424-A0DF-2C68-370D-306A305209FF}"/>
              </a:ext>
            </a:extLst>
          </p:cNvPr>
          <p:cNvSpPr txBox="1"/>
          <p:nvPr/>
        </p:nvSpPr>
        <p:spPr>
          <a:xfrm>
            <a:off x="205874" y="2812716"/>
            <a:ext cx="2074779"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dirty="0">
              <a:latin typeface="Avenir Next LT Pro"/>
            </a:endParaRPr>
          </a:p>
        </p:txBody>
      </p:sp>
      <p:pic>
        <p:nvPicPr>
          <p:cNvPr id="6" name="Google Shape;159;p23">
            <a:extLst>
              <a:ext uri="{FF2B5EF4-FFF2-40B4-BE49-F238E27FC236}">
                <a16:creationId xmlns:a16="http://schemas.microsoft.com/office/drawing/2014/main" id="{35BD3C5C-A36F-E33B-49EF-53A105673F8C}"/>
              </a:ext>
            </a:extLst>
          </p:cNvPr>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a:off x="1833826" y="190677"/>
            <a:ext cx="8524348" cy="5613409"/>
          </a:xfrm>
          <a:prstGeom prst="rect">
            <a:avLst/>
          </a:prstGeom>
          <a:noFill/>
          <a:ln>
            <a:noFill/>
          </a:ln>
        </p:spPr>
      </p:pic>
    </p:spTree>
    <p:extLst>
      <p:ext uri="{BB962C8B-B14F-4D97-AF65-F5344CB8AC3E}">
        <p14:creationId xmlns:p14="http://schemas.microsoft.com/office/powerpoint/2010/main" val="24227230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2D02424-A0DF-2C68-370D-306A305209FF}"/>
              </a:ext>
            </a:extLst>
          </p:cNvPr>
          <p:cNvSpPr txBox="1"/>
          <p:nvPr/>
        </p:nvSpPr>
        <p:spPr>
          <a:xfrm>
            <a:off x="205874" y="2812716"/>
            <a:ext cx="2074779"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dirty="0">
              <a:latin typeface="Avenir Next LT Pro"/>
            </a:endParaRPr>
          </a:p>
        </p:txBody>
      </p:sp>
      <p:sp>
        <p:nvSpPr>
          <p:cNvPr id="6" name="TextBox 5">
            <a:extLst>
              <a:ext uri="{FF2B5EF4-FFF2-40B4-BE49-F238E27FC236}">
                <a16:creationId xmlns:a16="http://schemas.microsoft.com/office/drawing/2014/main" id="{9054C6E2-B7AE-67C4-6B3A-6495469C5752}"/>
              </a:ext>
            </a:extLst>
          </p:cNvPr>
          <p:cNvSpPr txBox="1"/>
          <p:nvPr/>
        </p:nvSpPr>
        <p:spPr>
          <a:xfrm>
            <a:off x="125664" y="3989136"/>
            <a:ext cx="11726778" cy="278537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500" dirty="0">
                <a:latin typeface="Avenir Next LT Pro"/>
                <a:ea typeface="+mn-lt"/>
                <a:cs typeface="+mn-lt"/>
              </a:rPr>
              <a:t>"Muniz’s Earthworks include drawings carved by bulldozers in vast landscapes, photographed by helicopter, as well as small scale of land art made on a tabletop in his studio. It is deliberately difficult to differentiate between the two, illustrating what  Muniz calls ‘the gap between the scales of reality and representation'. In blurring the line between big and small, Muniz poses powerful questions about  the nature of perception.”</a:t>
            </a:r>
            <a:endParaRPr lang="en-US"/>
          </a:p>
          <a:p>
            <a:r>
              <a:rPr lang="en-US" sz="2500" dirty="0">
                <a:latin typeface="Avenir Next LT Pro"/>
                <a:cs typeface="Calibri"/>
              </a:rPr>
              <a:t>Kenneth Hartvigsen, BYU </a:t>
            </a:r>
            <a:r>
              <a:rPr lang="en-US" sz="2500" dirty="0" err="1">
                <a:latin typeface="Avenir Next LT Pro"/>
                <a:cs typeface="Calibri"/>
              </a:rPr>
              <a:t>MoA</a:t>
            </a:r>
            <a:r>
              <a:rPr lang="en-US" sz="2500" dirty="0">
                <a:latin typeface="Avenir Next LT Pro"/>
                <a:cs typeface="Calibri"/>
              </a:rPr>
              <a:t> Curator</a:t>
            </a:r>
          </a:p>
        </p:txBody>
      </p:sp>
      <p:pic>
        <p:nvPicPr>
          <p:cNvPr id="8" name="Picture 8">
            <a:extLst>
              <a:ext uri="{FF2B5EF4-FFF2-40B4-BE49-F238E27FC236}">
                <a16:creationId xmlns:a16="http://schemas.microsoft.com/office/drawing/2014/main" id="{E78BA7C4-B88A-034A-9BB2-D0AAED3B295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304506" y="216315"/>
            <a:ext cx="4668252" cy="3698212"/>
          </a:xfrm>
          <a:prstGeom prst="rect">
            <a:avLst/>
          </a:prstGeom>
        </p:spPr>
      </p:pic>
      <p:sp>
        <p:nvSpPr>
          <p:cNvPr id="9" name="TextBox 8">
            <a:extLst>
              <a:ext uri="{FF2B5EF4-FFF2-40B4-BE49-F238E27FC236}">
                <a16:creationId xmlns:a16="http://schemas.microsoft.com/office/drawing/2014/main" id="{BF6C2739-C3E2-FCBE-9B3F-3F3A1B44E0BC}"/>
              </a:ext>
            </a:extLst>
          </p:cNvPr>
          <p:cNvSpPr txBox="1"/>
          <p:nvPr/>
        </p:nvSpPr>
        <p:spPr>
          <a:xfrm>
            <a:off x="-128336" y="941136"/>
            <a:ext cx="7569199" cy="224676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7000" dirty="0">
                <a:solidFill>
                  <a:schemeClr val="accent6">
                    <a:lumMod val="75000"/>
                  </a:schemeClr>
                </a:solidFill>
                <a:latin typeface="Modern Love Caps"/>
              </a:rPr>
              <a:t>Vik Muniz</a:t>
            </a:r>
            <a:endParaRPr lang="en-US" sz="7000">
              <a:solidFill>
                <a:schemeClr val="accent6">
                  <a:lumMod val="75000"/>
                </a:schemeClr>
              </a:solidFill>
              <a:cs typeface="Calibri"/>
            </a:endParaRPr>
          </a:p>
          <a:p>
            <a:pPr algn="ctr"/>
            <a:r>
              <a:rPr lang="en-US" sz="7000" i="1" dirty="0">
                <a:solidFill>
                  <a:schemeClr val="accent6">
                    <a:lumMod val="75000"/>
                  </a:schemeClr>
                </a:solidFill>
                <a:latin typeface="Modern Love Caps"/>
                <a:cs typeface="Calibri"/>
              </a:rPr>
              <a:t>Earthworks Series</a:t>
            </a:r>
          </a:p>
        </p:txBody>
      </p:sp>
      <p:sp>
        <p:nvSpPr>
          <p:cNvPr id="10" name="TextBox 9">
            <a:extLst>
              <a:ext uri="{FF2B5EF4-FFF2-40B4-BE49-F238E27FC236}">
                <a16:creationId xmlns:a16="http://schemas.microsoft.com/office/drawing/2014/main" id="{86C4EDDF-D83F-87CB-B6B2-7CB2C847CE9D}"/>
              </a:ext>
            </a:extLst>
          </p:cNvPr>
          <p:cNvSpPr txBox="1"/>
          <p:nvPr/>
        </p:nvSpPr>
        <p:spPr>
          <a:xfrm>
            <a:off x="1315453" y="3187032"/>
            <a:ext cx="4681619"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i="1" dirty="0">
                <a:latin typeface="Avenir Next LT Pro"/>
                <a:ea typeface="+mn-lt"/>
                <a:cs typeface="+mn-lt"/>
              </a:rPr>
              <a:t>Paper Plane</a:t>
            </a:r>
            <a:r>
              <a:rPr lang="en-US" dirty="0">
                <a:latin typeface="Avenir Next LT Pro"/>
                <a:ea typeface="+mn-lt"/>
                <a:cs typeface="+mn-lt"/>
              </a:rPr>
              <a:t> (</a:t>
            </a:r>
            <a:r>
              <a:rPr lang="en-US" dirty="0" err="1">
                <a:latin typeface="Avenir Next LT Pro"/>
                <a:ea typeface="+mn-lt"/>
                <a:cs typeface="+mn-lt"/>
              </a:rPr>
              <a:t>Sossego</a:t>
            </a:r>
            <a:r>
              <a:rPr lang="en-US" dirty="0">
                <a:latin typeface="Avenir Next LT Pro"/>
                <a:ea typeface="+mn-lt"/>
                <a:cs typeface="+mn-lt"/>
              </a:rPr>
              <a:t>, Copper Mine), 2005</a:t>
            </a:r>
            <a:endParaRPr lang="en-US">
              <a:latin typeface="Avenir Next LT Pro"/>
            </a:endParaRPr>
          </a:p>
        </p:txBody>
      </p:sp>
    </p:spTree>
    <p:extLst>
      <p:ext uri="{BB962C8B-B14F-4D97-AF65-F5344CB8AC3E}">
        <p14:creationId xmlns:p14="http://schemas.microsoft.com/office/powerpoint/2010/main" val="9735869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2D02424-A0DF-2C68-370D-306A305209FF}"/>
              </a:ext>
            </a:extLst>
          </p:cNvPr>
          <p:cNvSpPr txBox="1"/>
          <p:nvPr/>
        </p:nvSpPr>
        <p:spPr>
          <a:xfrm>
            <a:off x="205874" y="2812716"/>
            <a:ext cx="2074779"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dirty="0">
              <a:latin typeface="Avenir Next LT Pro"/>
            </a:endParaRPr>
          </a:p>
        </p:txBody>
      </p:sp>
      <p:sp>
        <p:nvSpPr>
          <p:cNvPr id="9" name="TextBox 8">
            <a:extLst>
              <a:ext uri="{FF2B5EF4-FFF2-40B4-BE49-F238E27FC236}">
                <a16:creationId xmlns:a16="http://schemas.microsoft.com/office/drawing/2014/main" id="{BF6C2739-C3E2-FCBE-9B3F-3F3A1B44E0BC}"/>
              </a:ext>
            </a:extLst>
          </p:cNvPr>
          <p:cNvSpPr txBox="1"/>
          <p:nvPr/>
        </p:nvSpPr>
        <p:spPr>
          <a:xfrm>
            <a:off x="205875" y="245979"/>
            <a:ext cx="11512882" cy="116955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7000" dirty="0">
                <a:solidFill>
                  <a:schemeClr val="accent6">
                    <a:lumMod val="75000"/>
                  </a:schemeClr>
                </a:solidFill>
                <a:latin typeface="Modern Love Caps"/>
              </a:rPr>
              <a:t>Vik Muniz </a:t>
            </a:r>
            <a:r>
              <a:rPr lang="en-US" sz="7000" i="1" dirty="0">
                <a:solidFill>
                  <a:schemeClr val="accent6">
                    <a:lumMod val="75000"/>
                  </a:schemeClr>
                </a:solidFill>
                <a:latin typeface="Modern Love Caps"/>
                <a:cs typeface="Calibri"/>
              </a:rPr>
              <a:t>Earthworks Series</a:t>
            </a:r>
            <a:endParaRPr lang="en-US" sz="7000" dirty="0">
              <a:solidFill>
                <a:schemeClr val="accent6">
                  <a:lumMod val="75000"/>
                </a:schemeClr>
              </a:solidFill>
              <a:latin typeface="Calibri" panose="020F0502020204030204"/>
              <a:cs typeface="Calibri"/>
            </a:endParaRPr>
          </a:p>
        </p:txBody>
      </p:sp>
      <p:sp>
        <p:nvSpPr>
          <p:cNvPr id="2" name="TextBox 1">
            <a:extLst>
              <a:ext uri="{FF2B5EF4-FFF2-40B4-BE49-F238E27FC236}">
                <a16:creationId xmlns:a16="http://schemas.microsoft.com/office/drawing/2014/main" id="{DFA5C2EF-0878-26CA-E039-2C79DCE3FBF5}"/>
              </a:ext>
            </a:extLst>
          </p:cNvPr>
          <p:cNvSpPr txBox="1"/>
          <p:nvPr/>
        </p:nvSpPr>
        <p:spPr>
          <a:xfrm>
            <a:off x="1472170" y="5938253"/>
            <a:ext cx="3265083" cy="37200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i="1" dirty="0">
                <a:latin typeface="Avenir Next LT Pro"/>
                <a:ea typeface="+mn-lt"/>
                <a:cs typeface="+mn-lt"/>
              </a:rPr>
              <a:t>Dice </a:t>
            </a:r>
            <a:r>
              <a:rPr lang="en-US" dirty="0">
                <a:latin typeface="Avenir Next LT Pro"/>
                <a:ea typeface="+mn-lt"/>
                <a:cs typeface="+mn-lt"/>
              </a:rPr>
              <a:t>(</a:t>
            </a:r>
            <a:r>
              <a:rPr lang="en-US" dirty="0" err="1">
                <a:latin typeface="Avenir Next LT Pro"/>
                <a:ea typeface="+mn-lt"/>
                <a:cs typeface="+mn-lt"/>
              </a:rPr>
              <a:t>Itabira</a:t>
            </a:r>
            <a:r>
              <a:rPr lang="en-US" dirty="0">
                <a:latin typeface="Avenir Next LT Pro"/>
                <a:ea typeface="+mn-lt"/>
                <a:cs typeface="+mn-lt"/>
              </a:rPr>
              <a:t>, Iron Mine), 2005</a:t>
            </a:r>
            <a:endParaRPr lang="en-US" dirty="0">
              <a:latin typeface="Avenir Next LT Pro"/>
            </a:endParaRPr>
          </a:p>
        </p:txBody>
      </p:sp>
      <p:sp>
        <p:nvSpPr>
          <p:cNvPr id="4" name="TextBox 3">
            <a:extLst>
              <a:ext uri="{FF2B5EF4-FFF2-40B4-BE49-F238E27FC236}">
                <a16:creationId xmlns:a16="http://schemas.microsoft.com/office/drawing/2014/main" id="{71B8C47E-24B2-984C-1B68-E75BC2CCDE82}"/>
              </a:ext>
            </a:extLst>
          </p:cNvPr>
          <p:cNvSpPr txBox="1"/>
          <p:nvPr/>
        </p:nvSpPr>
        <p:spPr>
          <a:xfrm>
            <a:off x="7166697" y="5940926"/>
            <a:ext cx="3943168"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i="1" dirty="0">
                <a:latin typeface="Avenir Next LT Pro"/>
                <a:ea typeface="+mn-lt"/>
                <a:cs typeface="+mn-lt"/>
              </a:rPr>
              <a:t>Tooth </a:t>
            </a:r>
            <a:r>
              <a:rPr lang="en-US" dirty="0">
                <a:latin typeface="Avenir Next LT Pro"/>
                <a:ea typeface="+mn-lt"/>
                <a:cs typeface="+mn-lt"/>
              </a:rPr>
              <a:t>(The </a:t>
            </a:r>
            <a:r>
              <a:rPr lang="en-US" dirty="0" err="1">
                <a:latin typeface="Avenir Next LT Pro"/>
                <a:ea typeface="+mn-lt"/>
                <a:cs typeface="+mn-lt"/>
              </a:rPr>
              <a:t>Sarzedo</a:t>
            </a:r>
            <a:r>
              <a:rPr lang="en-US" dirty="0">
                <a:latin typeface="Avenir Next LT Pro"/>
                <a:ea typeface="+mn-lt"/>
                <a:cs typeface="+mn-lt"/>
              </a:rPr>
              <a:t> Drawings), 2002</a:t>
            </a:r>
            <a:endParaRPr lang="en-US" dirty="0">
              <a:latin typeface="Avenir Next LT Pro"/>
            </a:endParaRPr>
          </a:p>
        </p:txBody>
      </p:sp>
      <p:pic>
        <p:nvPicPr>
          <p:cNvPr id="8" name="Google Shape;179;p26">
            <a:extLst>
              <a:ext uri="{FF2B5EF4-FFF2-40B4-BE49-F238E27FC236}">
                <a16:creationId xmlns:a16="http://schemas.microsoft.com/office/drawing/2014/main" id="{A467D0F2-2C0A-A530-F562-3863F2839062}"/>
              </a:ext>
            </a:extLst>
          </p:cNvPr>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a:off x="687138" y="1766118"/>
            <a:ext cx="4828672" cy="3780290"/>
          </a:xfrm>
          <a:prstGeom prst="rect">
            <a:avLst/>
          </a:prstGeom>
          <a:noFill/>
          <a:ln>
            <a:noFill/>
          </a:ln>
        </p:spPr>
      </p:pic>
      <p:pic>
        <p:nvPicPr>
          <p:cNvPr id="10" name="Google Shape;233;p35">
            <a:extLst>
              <a:ext uri="{FF2B5EF4-FFF2-40B4-BE49-F238E27FC236}">
                <a16:creationId xmlns:a16="http://schemas.microsoft.com/office/drawing/2014/main" id="{28563DFF-4F0B-78AD-C577-4EC5FAD124EA}"/>
              </a:ext>
            </a:extLst>
          </p:cNvPr>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a:off x="6771701" y="1766118"/>
            <a:ext cx="4733161" cy="3780289"/>
          </a:xfrm>
          <a:prstGeom prst="rect">
            <a:avLst/>
          </a:prstGeom>
          <a:noFill/>
          <a:ln>
            <a:noFill/>
          </a:ln>
        </p:spPr>
      </p:pic>
    </p:spTree>
    <p:extLst>
      <p:ext uri="{BB962C8B-B14F-4D97-AF65-F5344CB8AC3E}">
        <p14:creationId xmlns:p14="http://schemas.microsoft.com/office/powerpoint/2010/main" val="183199370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33</TotalTime>
  <Words>1472</Words>
  <Application>Microsoft Macintosh PowerPoint</Application>
  <PresentationFormat>Widescreen</PresentationFormat>
  <Paragraphs>100</Paragraphs>
  <Slides>11</Slides>
  <Notes>10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Arial</vt:lpstr>
      <vt:lpstr>Avenir Next LT Pro</vt:lpstr>
      <vt:lpstr>Calibri</vt:lpstr>
      <vt:lpstr>Calibri Light</vt:lpstr>
      <vt:lpstr>Dosis</vt:lpstr>
      <vt:lpstr>Modern Love Caps</vt:lpstr>
      <vt:lpstr>office theme</vt:lpstr>
      <vt:lpstr>Earth to Vik: Where Art and Nature Meet</vt:lpstr>
      <vt:lpstr>What is earth art?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Liz Donakey</dc:creator>
  <cp:lastModifiedBy>Riley Lewis</cp:lastModifiedBy>
  <cp:revision>244</cp:revision>
  <dcterms:created xsi:type="dcterms:W3CDTF">2022-05-04T16:32:32Z</dcterms:created>
  <dcterms:modified xsi:type="dcterms:W3CDTF">2022-05-25T16:17:53Z</dcterms:modified>
</cp:coreProperties>
</file>