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7"/>
  </p:notesMasterIdLst>
  <p:sldIdLst>
    <p:sldId id="256" r:id="rId2"/>
    <p:sldId id="258" r:id="rId3"/>
    <p:sldId id="306" r:id="rId4"/>
    <p:sldId id="307" r:id="rId5"/>
    <p:sldId id="310" r:id="rId6"/>
    <p:sldId id="297" r:id="rId7"/>
    <p:sldId id="304" r:id="rId8"/>
    <p:sldId id="279" r:id="rId9"/>
    <p:sldId id="305" r:id="rId10"/>
    <p:sldId id="301" r:id="rId11"/>
    <p:sldId id="308" r:id="rId12"/>
    <p:sldId id="309" r:id="rId13"/>
    <p:sldId id="311" r:id="rId14"/>
    <p:sldId id="261" r:id="rId15"/>
    <p:sldId id="312" r:id="rId16"/>
    <p:sldId id="259" r:id="rId17"/>
    <p:sldId id="278" r:id="rId18"/>
    <p:sldId id="267" r:id="rId19"/>
    <p:sldId id="270" r:id="rId20"/>
    <p:sldId id="262" r:id="rId21"/>
    <p:sldId id="276" r:id="rId22"/>
    <p:sldId id="273" r:id="rId23"/>
    <p:sldId id="268" r:id="rId24"/>
    <p:sldId id="272" r:id="rId25"/>
    <p:sldId id="27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82721" autoAdjust="0"/>
  </p:normalViewPr>
  <p:slideViewPr>
    <p:cSldViewPr snapToGrid="0">
      <p:cViewPr varScale="1">
        <p:scale>
          <a:sx n="105" d="100"/>
          <a:sy n="105" d="100"/>
        </p:scale>
        <p:origin x="1416" y="184"/>
      </p:cViewPr>
      <p:guideLst/>
    </p:cSldViewPr>
  </p:slideViewPr>
  <p:notesTextViewPr>
    <p:cViewPr>
      <p:scale>
        <a:sx n="1" d="1"/>
        <a:sy n="1" d="1"/>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A11408-92AE-4C9A-9889-9C6A85F031A1}" type="datetimeFigureOut">
              <a:rPr lang="en-US" smtClean="0"/>
              <a:t>9/6/23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04BC69-3A08-499D-B558-D9B7F020F254}" type="slidenum">
              <a:rPr lang="en-US" smtClean="0"/>
              <a:t>‹#›</a:t>
            </a:fld>
            <a:endParaRPr lang="en-US"/>
          </a:p>
        </p:txBody>
      </p:sp>
    </p:spTree>
    <p:extLst>
      <p:ext uri="{BB962C8B-B14F-4D97-AF65-F5344CB8AC3E}">
        <p14:creationId xmlns:p14="http://schemas.microsoft.com/office/powerpoint/2010/main" val="2578463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004BC69-3A08-499D-B558-D9B7F020F254}" type="slidenum">
              <a:rPr lang="en-US" smtClean="0"/>
              <a:t>2</a:t>
            </a:fld>
            <a:endParaRPr lang="en-US"/>
          </a:p>
        </p:txBody>
      </p:sp>
    </p:spTree>
    <p:extLst>
      <p:ext uri="{BB962C8B-B14F-4D97-AF65-F5344CB8AC3E}">
        <p14:creationId xmlns:p14="http://schemas.microsoft.com/office/powerpoint/2010/main" val="1541617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Daniel Ridgway Knight (1839-1924), </a:t>
            </a:r>
            <a:r>
              <a:rPr lang="en-US" b="0" i="1" cap="none" dirty="0">
                <a:solidFill>
                  <a:srgbClr val="141414"/>
                </a:solidFill>
                <a:effectLst/>
                <a:latin typeface="HCo Ringside Narrow SSm"/>
              </a:rPr>
              <a:t>Premier Chagrin</a:t>
            </a:r>
            <a:r>
              <a:rPr lang="en-US" b="0" i="0" cap="none" dirty="0">
                <a:solidFill>
                  <a:srgbClr val="141414"/>
                </a:solidFill>
                <a:effectLst/>
                <a:latin typeface="HCo Ringside Narrow SSm"/>
              </a:rPr>
              <a:t>, 1892, Oil on Canvas. Brigham Young University Museum of Art, Purchased With Funds Provided By Jack R. And Mary Lois Wheatley, 2000.</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41414"/>
                </a:solidFill>
                <a:effectLst/>
                <a:latin typeface="Public Sans"/>
              </a:rPr>
              <a:t>Phillip Henry </a:t>
            </a:r>
            <a:r>
              <a:rPr lang="en-US" b="0" i="0" dirty="0" err="1">
                <a:solidFill>
                  <a:srgbClr val="141414"/>
                </a:solidFill>
                <a:effectLst/>
                <a:latin typeface="Public Sans"/>
              </a:rPr>
              <a:t>Barkdull</a:t>
            </a:r>
            <a:r>
              <a:rPr lang="en-US" b="0" i="0" dirty="0">
                <a:solidFill>
                  <a:srgbClr val="141414"/>
                </a:solidFill>
                <a:effectLst/>
                <a:latin typeface="Public Sans"/>
              </a:rPr>
              <a:t> (1888-1968), </a:t>
            </a:r>
            <a:r>
              <a:rPr lang="en-US" b="0" i="1" dirty="0">
                <a:solidFill>
                  <a:srgbClr val="141414"/>
                </a:solidFill>
                <a:effectLst/>
                <a:latin typeface="Public Sans"/>
              </a:rPr>
              <a:t>Great White Throne</a:t>
            </a:r>
            <a:r>
              <a:rPr lang="en-US" b="0" i="0" dirty="0">
                <a:solidFill>
                  <a:srgbClr val="141414"/>
                </a:solidFill>
                <a:effectLst/>
                <a:latin typeface="Public Sans"/>
              </a:rPr>
              <a:t>, C.1930, Oil on Canvas, 41 3/8 X 33 ½ Inches. Brigham Young University Museum of Art, Gift Of Mrs. Phillip H. </a:t>
            </a:r>
            <a:r>
              <a:rPr lang="en-US" b="0" i="0" dirty="0" err="1">
                <a:solidFill>
                  <a:srgbClr val="141414"/>
                </a:solidFill>
                <a:effectLst/>
                <a:latin typeface="Public Sans"/>
              </a:rPr>
              <a:t>Barkdull</a:t>
            </a:r>
            <a:r>
              <a:rPr lang="en-US" b="0" i="0" dirty="0">
                <a:solidFill>
                  <a:srgbClr val="141414"/>
                </a:solidFill>
                <a:effectLst/>
                <a:latin typeface="Public Sans"/>
              </a:rPr>
              <a:t>, 1968.</a:t>
            </a: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Rose Hartwell (1861-1917), </a:t>
            </a:r>
            <a:r>
              <a:rPr lang="en-US" b="0" i="1" cap="none" dirty="0">
                <a:solidFill>
                  <a:srgbClr val="141414"/>
                </a:solidFill>
                <a:effectLst/>
                <a:latin typeface="HCo Ringside Narrow SSm"/>
              </a:rPr>
              <a:t>The Frugal Meal</a:t>
            </a:r>
            <a:r>
              <a:rPr lang="en-US" b="0" i="0" cap="none" dirty="0">
                <a:solidFill>
                  <a:srgbClr val="141414"/>
                </a:solidFill>
                <a:effectLst/>
                <a:latin typeface="HCo Ringside Narrow SSm"/>
              </a:rPr>
              <a:t>, 1903, Oil on Canvas. Brigham Young University Museum of Art, 1941.</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John </a:t>
            </a:r>
            <a:r>
              <a:rPr lang="en-US" b="0" i="0" cap="none" dirty="0" err="1">
                <a:solidFill>
                  <a:srgbClr val="141414"/>
                </a:solidFill>
                <a:effectLst/>
                <a:latin typeface="HCo Ringside Narrow SSm"/>
              </a:rPr>
              <a:t>Hafen</a:t>
            </a:r>
            <a:r>
              <a:rPr lang="en-US" b="0" i="0" cap="none" dirty="0">
                <a:solidFill>
                  <a:srgbClr val="141414"/>
                </a:solidFill>
                <a:effectLst/>
                <a:latin typeface="HCo Ringside Narrow SSm"/>
              </a:rPr>
              <a:t> (1856-1910), </a:t>
            </a:r>
            <a:r>
              <a:rPr lang="en-US" b="0" i="1" cap="none" dirty="0">
                <a:solidFill>
                  <a:srgbClr val="141414"/>
                </a:solidFill>
                <a:effectLst/>
                <a:latin typeface="HCo Ringside Narrow SSm"/>
              </a:rPr>
              <a:t>The Sycamore Tree</a:t>
            </a:r>
            <a:r>
              <a:rPr lang="en-US" b="0" i="0" cap="none" dirty="0">
                <a:solidFill>
                  <a:srgbClr val="141414"/>
                </a:solidFill>
                <a:effectLst/>
                <a:latin typeface="HCo Ringside Narrow SSm"/>
              </a:rPr>
              <a:t>, 1908, Oil on Canvas. Brigham Young University Museum of Art, Gift Of J. William Knight.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John </a:t>
            </a:r>
            <a:r>
              <a:rPr lang="en-US" b="0" i="0" cap="none" dirty="0" err="1">
                <a:solidFill>
                  <a:srgbClr val="141414"/>
                </a:solidFill>
                <a:effectLst/>
                <a:latin typeface="HCo Ringside Narrow SSm"/>
              </a:rPr>
              <a:t>Septimus</a:t>
            </a:r>
            <a:r>
              <a:rPr lang="en-US" b="0" i="0" cap="none" dirty="0">
                <a:solidFill>
                  <a:srgbClr val="141414"/>
                </a:solidFill>
                <a:effectLst/>
                <a:latin typeface="HCo Ringside Narrow SSm"/>
              </a:rPr>
              <a:t> Sears (1875-1969), </a:t>
            </a:r>
            <a:r>
              <a:rPr lang="en-US" b="0" i="1" cap="none" dirty="0">
                <a:solidFill>
                  <a:srgbClr val="141414"/>
                </a:solidFill>
                <a:effectLst/>
                <a:latin typeface="HCo Ringside Narrow SSm"/>
              </a:rPr>
              <a:t>The Kodak Fiend </a:t>
            </a:r>
            <a:r>
              <a:rPr lang="en-US" b="0" i="0" cap="none" dirty="0">
                <a:solidFill>
                  <a:srgbClr val="141414"/>
                </a:solidFill>
                <a:effectLst/>
                <a:latin typeface="HCo Ringside Narrow SSm"/>
              </a:rPr>
              <a:t>(1/30), 20th Century. Brigham Young University Museum of Art, Purchase/Gift of The Mahonri M. Young Estate, 1959.</a:t>
            </a:r>
            <a:endParaRPr lang="en-US" b="0" dirty="0"/>
          </a:p>
        </p:txBody>
      </p:sp>
      <p:sp>
        <p:nvSpPr>
          <p:cNvPr id="4" name="Slide Number Placeholder 3"/>
          <p:cNvSpPr>
            <a:spLocks noGrp="1"/>
          </p:cNvSpPr>
          <p:nvPr>
            <p:ph type="sldNum" sz="quarter" idx="5"/>
          </p:nvPr>
        </p:nvSpPr>
        <p:spPr/>
        <p:txBody>
          <a:bodyPr/>
          <a:lstStyle/>
          <a:p>
            <a:fld id="{3004BC69-3A08-499D-B558-D9B7F020F254}" type="slidenum">
              <a:rPr lang="en-US" smtClean="0"/>
              <a:t>7</a:t>
            </a:fld>
            <a:endParaRPr lang="en-US"/>
          </a:p>
        </p:txBody>
      </p:sp>
    </p:spTree>
    <p:extLst>
      <p:ext uri="{BB962C8B-B14F-4D97-AF65-F5344CB8AC3E}">
        <p14:creationId xmlns:p14="http://schemas.microsoft.com/office/powerpoint/2010/main" val="2028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err="1">
                <a:solidFill>
                  <a:srgbClr val="141414"/>
                </a:solidFill>
                <a:effectLst/>
                <a:latin typeface="Public Sans"/>
              </a:rPr>
              <a:t>Mcray</a:t>
            </a:r>
            <a:r>
              <a:rPr lang="en-US" b="0" i="0" dirty="0">
                <a:solidFill>
                  <a:srgbClr val="141414"/>
                </a:solidFill>
                <a:effectLst/>
                <a:latin typeface="Public Sans"/>
              </a:rPr>
              <a:t> Magleby (B.1941), </a:t>
            </a:r>
            <a:r>
              <a:rPr lang="en-US" b="0" i="1" dirty="0">
                <a:solidFill>
                  <a:srgbClr val="141414"/>
                </a:solidFill>
                <a:effectLst/>
                <a:latin typeface="Public Sans"/>
              </a:rPr>
              <a:t>Peace Wave</a:t>
            </a:r>
            <a:r>
              <a:rPr lang="en-US" b="0" i="0" dirty="0">
                <a:solidFill>
                  <a:srgbClr val="141414"/>
                </a:solidFill>
                <a:effectLst/>
                <a:latin typeface="Public Sans"/>
              </a:rPr>
              <a:t>, 1985, 1985, Silk Screen Print, 33 5/8 X 19 1/2 Inches. Brigham Young University Museum of Art, 2012.</a:t>
            </a:r>
          </a:p>
          <a:p>
            <a:endParaRPr lang="en-US" b="0" i="0" dirty="0">
              <a:solidFill>
                <a:srgbClr val="141414"/>
              </a:solidFill>
              <a:effectLst/>
              <a:latin typeface="Public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err="1">
                <a:solidFill>
                  <a:srgbClr val="141414"/>
                </a:solidFill>
                <a:effectLst/>
                <a:latin typeface="HCo Ringside Narrow SSm"/>
              </a:rPr>
              <a:t>Leconte</a:t>
            </a:r>
            <a:r>
              <a:rPr lang="en-US" b="0" i="0" cap="none" dirty="0">
                <a:solidFill>
                  <a:srgbClr val="141414"/>
                </a:solidFill>
                <a:effectLst/>
                <a:latin typeface="HCo Ringside Narrow SSm"/>
              </a:rPr>
              <a:t> Stewart (1891-1990), </a:t>
            </a:r>
            <a:r>
              <a:rPr lang="en-US" b="0" i="1" cap="none" dirty="0">
                <a:solidFill>
                  <a:srgbClr val="141414"/>
                </a:solidFill>
                <a:effectLst/>
                <a:latin typeface="HCo Ringside Narrow SSm"/>
              </a:rPr>
              <a:t>Western Gingerbread</a:t>
            </a:r>
            <a:r>
              <a:rPr lang="en-US" b="0" i="0" cap="none" dirty="0">
                <a:solidFill>
                  <a:srgbClr val="141414"/>
                </a:solidFill>
                <a:effectLst/>
                <a:latin typeface="HCo Ringside Narrow SSm"/>
              </a:rPr>
              <a:t>, 1937, Oil on Board. Brigham Young University Museum of Art, 1978.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41414"/>
                </a:solidFill>
                <a:effectLst/>
                <a:latin typeface="Public Sans"/>
              </a:rPr>
              <a:t>Dorothy Weir Young (1890-1947), </a:t>
            </a:r>
            <a:r>
              <a:rPr lang="en-US" b="0" i="1" dirty="0">
                <a:solidFill>
                  <a:srgbClr val="141414"/>
                </a:solidFill>
                <a:effectLst/>
                <a:latin typeface="Public Sans"/>
              </a:rPr>
              <a:t>Twin Girls</a:t>
            </a:r>
            <a:r>
              <a:rPr lang="en-US" b="0" i="0" dirty="0">
                <a:solidFill>
                  <a:srgbClr val="141414"/>
                </a:solidFill>
                <a:effectLst/>
                <a:latin typeface="Public Sans"/>
              </a:rPr>
              <a:t>, C.1930, Oil on Canvas, 38 X 29 Inches. Brigham Young University Museum of Art, Purchase/Gift Of The Mahonri M. Estate, 1959.</a:t>
            </a:r>
            <a:endParaRPr lang="en-US" b="0" dirty="0"/>
          </a:p>
          <a:p>
            <a:endParaRPr lang="en-US" b="0" i="0" dirty="0">
              <a:solidFill>
                <a:srgbClr val="141414"/>
              </a:solidFill>
              <a:effectLst/>
              <a:latin typeface="Public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err="1">
                <a:solidFill>
                  <a:srgbClr val="141414"/>
                </a:solidFill>
                <a:effectLst/>
                <a:latin typeface="Public Sans"/>
              </a:rPr>
              <a:t>Käthe</a:t>
            </a:r>
            <a:r>
              <a:rPr lang="en-US" b="0" i="0" dirty="0">
                <a:solidFill>
                  <a:srgbClr val="141414"/>
                </a:solidFill>
                <a:effectLst/>
                <a:latin typeface="Public Sans"/>
              </a:rPr>
              <a:t> Kollwitz (1867-1945), </a:t>
            </a:r>
            <a:r>
              <a:rPr lang="en-US" b="0" i="1" dirty="0">
                <a:solidFill>
                  <a:srgbClr val="141414"/>
                </a:solidFill>
                <a:effectLst/>
                <a:latin typeface="Public Sans"/>
              </a:rPr>
              <a:t>The Widow I</a:t>
            </a:r>
            <a:r>
              <a:rPr lang="en-US" b="0" i="0" dirty="0">
                <a:solidFill>
                  <a:srgbClr val="141414"/>
                </a:solidFill>
                <a:effectLst/>
                <a:latin typeface="Public Sans"/>
              </a:rPr>
              <a:t>, 1923, Woodcut, 18 1/8 X 12 13/16 Inches. Brigham Young University Museum of Art, Gift of Donald </a:t>
            </a:r>
            <a:r>
              <a:rPr lang="en-US" b="0" i="0" dirty="0" err="1">
                <a:solidFill>
                  <a:srgbClr val="141414"/>
                </a:solidFill>
                <a:effectLst/>
                <a:latin typeface="Public Sans"/>
              </a:rPr>
              <a:t>Goodwall</a:t>
            </a:r>
            <a:r>
              <a:rPr lang="en-US" b="0" i="0" dirty="0">
                <a:solidFill>
                  <a:srgbClr val="141414"/>
                </a:solidFill>
                <a:effectLst/>
                <a:latin typeface="Public San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141414"/>
              </a:solidFill>
              <a:effectLst/>
              <a:latin typeface="Public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Edwin Evans (1860-1941), </a:t>
            </a:r>
            <a:r>
              <a:rPr lang="en-US" b="0" i="1" cap="none" dirty="0">
                <a:solidFill>
                  <a:srgbClr val="141414"/>
                </a:solidFill>
                <a:effectLst/>
                <a:latin typeface="HCo Ringside Narrow SSm"/>
              </a:rPr>
              <a:t>The Calf</a:t>
            </a:r>
            <a:r>
              <a:rPr lang="en-US" b="0" i="0" cap="none" dirty="0">
                <a:solidFill>
                  <a:srgbClr val="141414"/>
                </a:solidFill>
                <a:effectLst/>
                <a:latin typeface="HCo Ringside Narrow SSm"/>
              </a:rPr>
              <a:t>, 1899, Oil on Canvas. Brigham Young University Museum of Art, Gift pf Maria Winder, Before 1928.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41414"/>
                </a:solidFill>
                <a:effectLst/>
                <a:latin typeface="Public Sans"/>
              </a:rPr>
              <a:t>David Driskell (1931-2020), </a:t>
            </a:r>
            <a:r>
              <a:rPr lang="en-US" b="0" i="1" dirty="0">
                <a:solidFill>
                  <a:srgbClr val="141414"/>
                </a:solidFill>
                <a:effectLst/>
                <a:latin typeface="Public Sans"/>
              </a:rPr>
              <a:t>Lady In Waiting</a:t>
            </a:r>
            <a:r>
              <a:rPr lang="en-US" b="0" i="0" dirty="0">
                <a:solidFill>
                  <a:srgbClr val="141414"/>
                </a:solidFill>
                <a:effectLst/>
                <a:latin typeface="Public Sans"/>
              </a:rPr>
              <a:t>, 1992, Oil and Encaustic on Canvas, 44 ½ X 34 ½ Inches. Brigham Young University Museum of Art, Gift of The John M. And Pauline N. Fife Collection of African American Art, 2014. © The Estate of David C. Driskell. Courtesy of DC Moore Gallery, New York.</a:t>
            </a:r>
            <a:endParaRPr lang="en-US" b="0" dirty="0"/>
          </a:p>
          <a:p>
            <a:endParaRPr lang="en-US" b="0" dirty="0"/>
          </a:p>
        </p:txBody>
      </p:sp>
      <p:sp>
        <p:nvSpPr>
          <p:cNvPr id="4" name="Slide Number Placeholder 3"/>
          <p:cNvSpPr>
            <a:spLocks noGrp="1"/>
          </p:cNvSpPr>
          <p:nvPr>
            <p:ph type="sldNum" sz="quarter" idx="5"/>
          </p:nvPr>
        </p:nvSpPr>
        <p:spPr/>
        <p:txBody>
          <a:bodyPr/>
          <a:lstStyle/>
          <a:p>
            <a:fld id="{3004BC69-3A08-499D-B558-D9B7F020F254}" type="slidenum">
              <a:rPr lang="en-US" smtClean="0"/>
              <a:t>8</a:t>
            </a:fld>
            <a:endParaRPr lang="en-US"/>
          </a:p>
        </p:txBody>
      </p:sp>
    </p:spTree>
    <p:extLst>
      <p:ext uri="{BB962C8B-B14F-4D97-AF65-F5344CB8AC3E}">
        <p14:creationId xmlns:p14="http://schemas.microsoft.com/office/powerpoint/2010/main" val="207751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Mari Lyons (1935-2016), </a:t>
            </a:r>
            <a:r>
              <a:rPr lang="en-US" b="0" i="1" dirty="0"/>
              <a:t>Abstract In Pink</a:t>
            </a:r>
            <a:r>
              <a:rPr lang="en-US" b="0" i="0" dirty="0"/>
              <a:t>, No Date, Oil on Canvas, 72 1.8 X 59 ¾ Inches. Brigham Young University Museum of Art, 2022.</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Maynard Dixon (1875-1946), </a:t>
            </a:r>
            <a:r>
              <a:rPr lang="en-US" b="0" i="1" cap="none" dirty="0">
                <a:solidFill>
                  <a:srgbClr val="141414"/>
                </a:solidFill>
                <a:effectLst/>
                <a:latin typeface="HCo Ringside Narrow SSm"/>
              </a:rPr>
              <a:t>Lazy Autumn</a:t>
            </a:r>
            <a:r>
              <a:rPr lang="en-US" b="0" i="0" cap="none" dirty="0">
                <a:solidFill>
                  <a:srgbClr val="141414"/>
                </a:solidFill>
                <a:effectLst/>
                <a:latin typeface="HCo Ringside Narrow SSm"/>
              </a:rPr>
              <a:t>, 1943, Oil on Canvas. Brigham Young University Museum of Art, Gift of Gene L. Jones and Hazel Anna Smith.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41414"/>
                </a:solidFill>
                <a:effectLst/>
                <a:latin typeface="Public Sans"/>
              </a:rPr>
              <a:t>Dorothy Weir Young (1890-1947), </a:t>
            </a:r>
            <a:r>
              <a:rPr lang="en-US" b="0" i="1" dirty="0">
                <a:solidFill>
                  <a:srgbClr val="141414"/>
                </a:solidFill>
                <a:effectLst/>
                <a:latin typeface="Public Sans"/>
              </a:rPr>
              <a:t>Theresa And Tommy</a:t>
            </a:r>
            <a:r>
              <a:rPr lang="en-US" b="0" i="0" dirty="0">
                <a:solidFill>
                  <a:srgbClr val="141414"/>
                </a:solidFill>
                <a:effectLst/>
                <a:latin typeface="Public Sans"/>
              </a:rPr>
              <a:t>, C.1932, Oil on Canvas, 27 1/8 X 34 1/8 Inches. Brigham Young University Museum of Art, Purchase/Gift of The Mahonri M. Young Estate, 1959.</a:t>
            </a:r>
            <a:endParaRPr lang="en-US" b="0" dirty="0"/>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Charles Courtney Curran (1861-1942), </a:t>
            </a:r>
            <a:r>
              <a:rPr lang="en-US" b="0" i="1" cap="none" dirty="0">
                <a:solidFill>
                  <a:srgbClr val="141414"/>
                </a:solidFill>
                <a:effectLst/>
                <a:latin typeface="HCo Ringside Narrow SSm"/>
              </a:rPr>
              <a:t>Woodland Solitude</a:t>
            </a:r>
            <a:r>
              <a:rPr lang="en-US" b="0" i="0" cap="none" dirty="0">
                <a:solidFill>
                  <a:srgbClr val="141414"/>
                </a:solidFill>
                <a:effectLst/>
                <a:latin typeface="HCo Ringside Narrow SSm"/>
              </a:rPr>
              <a:t>, 1913, Oil on Canvas. Brigham Young University Museum of Art, Gift of The A. Merlin Steed and Alice W. Steed Collection.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FFFFFF"/>
                </a:solidFill>
                <a:effectLst/>
                <a:latin typeface="Arial" panose="020B0604020202020204" pitchFamily="34" charset="0"/>
              </a:rPr>
              <a:t>Maynard Dixon, </a:t>
            </a:r>
            <a:r>
              <a:rPr lang="en-US" sz="1200" b="0" i="1" u="none" strike="noStrike" dirty="0">
                <a:solidFill>
                  <a:srgbClr val="FFFFFF"/>
                </a:solidFill>
                <a:effectLst/>
                <a:latin typeface="Arial" panose="020B0604020202020204" pitchFamily="34" charset="0"/>
              </a:rPr>
              <a:t>Forgotten Man</a:t>
            </a:r>
            <a:r>
              <a:rPr lang="en-US" sz="1200" b="0" i="0" u="none" strike="noStrike" dirty="0">
                <a:solidFill>
                  <a:srgbClr val="FFFFFF"/>
                </a:solidFill>
                <a:effectLst/>
                <a:latin typeface="Arial" panose="020B0604020202020204" pitchFamily="34" charset="0"/>
              </a:rPr>
              <a:t>, 1934-1936, Oil on Canvas, Brigham Young University Museum of Art.</a:t>
            </a:r>
            <a:endParaRPr lang="en-US" b="0" dirty="0"/>
          </a:p>
        </p:txBody>
      </p:sp>
      <p:sp>
        <p:nvSpPr>
          <p:cNvPr id="4" name="Slide Number Placeholder 3"/>
          <p:cNvSpPr>
            <a:spLocks noGrp="1"/>
          </p:cNvSpPr>
          <p:nvPr>
            <p:ph type="sldNum" sz="quarter" idx="5"/>
          </p:nvPr>
        </p:nvSpPr>
        <p:spPr/>
        <p:txBody>
          <a:bodyPr/>
          <a:lstStyle/>
          <a:p>
            <a:fld id="{3004BC69-3A08-499D-B558-D9B7F020F254}" type="slidenum">
              <a:rPr lang="en-US" smtClean="0"/>
              <a:t>9</a:t>
            </a:fld>
            <a:endParaRPr lang="en-US"/>
          </a:p>
        </p:txBody>
      </p:sp>
    </p:spTree>
    <p:extLst>
      <p:ext uri="{BB962C8B-B14F-4D97-AF65-F5344CB8AC3E}">
        <p14:creationId xmlns:p14="http://schemas.microsoft.com/office/powerpoint/2010/main" val="3210615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Maynard Dixon (1875-1946), </a:t>
            </a:r>
            <a:r>
              <a:rPr lang="en-US" b="0" i="1" cap="none" dirty="0">
                <a:solidFill>
                  <a:srgbClr val="141414"/>
                </a:solidFill>
                <a:effectLst/>
                <a:latin typeface="HCo Ringside Narrow SSm"/>
              </a:rPr>
              <a:t>Dad Walker’s House</a:t>
            </a:r>
            <a:r>
              <a:rPr lang="en-US" b="0" i="0" cap="none" dirty="0">
                <a:solidFill>
                  <a:srgbClr val="141414"/>
                </a:solidFill>
                <a:effectLst/>
                <a:latin typeface="HCo Ringside Narrow SSm"/>
              </a:rPr>
              <a:t>, 1933, Oil on Canvas. Brigham Young University Museum of Art, 1937.</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Arial" panose="020B0604020202020204" pitchFamily="34" charset="0"/>
              </a:rPr>
              <a:t>Irene Rice Pereira, </a:t>
            </a:r>
            <a:r>
              <a:rPr lang="en-US" sz="1200" b="0" i="1" u="none" strike="noStrike" dirty="0">
                <a:solidFill>
                  <a:srgbClr val="000000"/>
                </a:solidFill>
                <a:effectLst/>
                <a:latin typeface="Arial" panose="020B0604020202020204" pitchFamily="34" charset="0"/>
              </a:rPr>
              <a:t>The Spirit Of Unity,</a:t>
            </a:r>
            <a:r>
              <a:rPr lang="en-US" sz="1200" b="0" i="0" u="none" strike="noStrike" dirty="0">
                <a:solidFill>
                  <a:srgbClr val="000000"/>
                </a:solidFill>
                <a:effectLst/>
                <a:latin typeface="Arial" panose="020B0604020202020204" pitchFamily="34" charset="0"/>
              </a:rPr>
              <a:t> Acrylic on Canvas, 32 1/8 X 42“, Brigham Young University Museum of Art, Gift of Richard L. and Marian N. Warner.</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Andre </a:t>
            </a:r>
            <a:r>
              <a:rPr lang="en-US" b="0" i="0" cap="none" dirty="0" err="1">
                <a:solidFill>
                  <a:srgbClr val="141414"/>
                </a:solidFill>
                <a:effectLst/>
                <a:latin typeface="HCo Ringside Narrow SSm"/>
              </a:rPr>
              <a:t>Lhote</a:t>
            </a:r>
            <a:r>
              <a:rPr lang="en-US" b="0" i="0" cap="none" dirty="0">
                <a:solidFill>
                  <a:srgbClr val="141414"/>
                </a:solidFill>
                <a:effectLst/>
                <a:latin typeface="HCo Ringside Narrow SSm"/>
              </a:rPr>
              <a:t> (1885-1962), </a:t>
            </a:r>
            <a:r>
              <a:rPr lang="en-US" b="0" i="1" cap="none" dirty="0">
                <a:solidFill>
                  <a:srgbClr val="141414"/>
                </a:solidFill>
                <a:effectLst/>
                <a:latin typeface="HCo Ringside Narrow SSm"/>
              </a:rPr>
              <a:t>Maritime Alps (Landscape), </a:t>
            </a:r>
            <a:r>
              <a:rPr lang="en-US" b="0" i="0" cap="none" dirty="0">
                <a:solidFill>
                  <a:srgbClr val="141414"/>
                </a:solidFill>
                <a:effectLst/>
                <a:latin typeface="HCo Ringside Narrow SSm"/>
              </a:rPr>
              <a:t>1935, Oil on Canvas. Brigham Young University Museum of Art, Gift of Lynn J. Dowden, 1970s.</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Burton Silverman (B.1928), </a:t>
            </a:r>
            <a:r>
              <a:rPr lang="en-US" b="0" i="1" cap="none" dirty="0">
                <a:solidFill>
                  <a:srgbClr val="141414"/>
                </a:solidFill>
                <a:effectLst/>
                <a:latin typeface="HCo Ringside Narrow SSm"/>
              </a:rPr>
              <a:t>Passage</a:t>
            </a:r>
            <a:r>
              <a:rPr lang="en-US" b="0" i="0" cap="none" dirty="0">
                <a:solidFill>
                  <a:srgbClr val="141414"/>
                </a:solidFill>
                <a:effectLst/>
                <a:latin typeface="HCo Ringside Narrow SSm"/>
              </a:rPr>
              <a:t>, 1993, Oil on Linen. Brigham Young University Museum of Art, 1999.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James C. Christensen (1942-2017), </a:t>
            </a:r>
            <a:r>
              <a:rPr lang="en-US" b="0" i="1" cap="none" dirty="0">
                <a:solidFill>
                  <a:srgbClr val="141414"/>
                </a:solidFill>
                <a:effectLst/>
                <a:latin typeface="HCo Ringside Narrow SSm"/>
              </a:rPr>
              <a:t>Duet For Single Musician</a:t>
            </a:r>
            <a:r>
              <a:rPr lang="en-US" b="0" i="0" cap="none" dirty="0">
                <a:solidFill>
                  <a:srgbClr val="141414"/>
                </a:solidFill>
                <a:effectLst/>
                <a:latin typeface="HCo Ringside Narrow SSm"/>
              </a:rPr>
              <a:t>, 1982, Acrylic on Board. Brigham Young University Museum of Art, 1994.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cap="none" dirty="0">
              <a:solidFill>
                <a:srgbClr val="141414"/>
              </a:solidFill>
              <a:effectLst/>
              <a:latin typeface="HCo Ringside Narrow SS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cap="none" dirty="0">
                <a:solidFill>
                  <a:srgbClr val="141414"/>
                </a:solidFill>
                <a:effectLst/>
                <a:latin typeface="HCo Ringside Narrow SSm"/>
              </a:rPr>
              <a:t>Mahonri M. Young (1877-1957), </a:t>
            </a:r>
            <a:r>
              <a:rPr lang="en-US" b="0" i="1" cap="none" dirty="0">
                <a:solidFill>
                  <a:srgbClr val="141414"/>
                </a:solidFill>
                <a:effectLst/>
                <a:latin typeface="HCo Ringside Narrow SSm"/>
              </a:rPr>
              <a:t>Right To The Jaw</a:t>
            </a:r>
            <a:r>
              <a:rPr lang="en-US" b="0" i="0" cap="none" dirty="0">
                <a:solidFill>
                  <a:srgbClr val="141414"/>
                </a:solidFill>
                <a:effectLst/>
                <a:latin typeface="HCo Ringside Narrow SSm"/>
              </a:rPr>
              <a:t>, 1926, Bronze. Brigham Young University Museum of Art, Purchase/Gift of The Mahonri M. Young Estate, 1959.</a:t>
            </a:r>
            <a:endParaRPr lang="en-US" b="0" dirty="0"/>
          </a:p>
        </p:txBody>
      </p:sp>
      <p:sp>
        <p:nvSpPr>
          <p:cNvPr id="4" name="Slide Number Placeholder 3"/>
          <p:cNvSpPr>
            <a:spLocks noGrp="1"/>
          </p:cNvSpPr>
          <p:nvPr>
            <p:ph type="sldNum" sz="quarter" idx="5"/>
          </p:nvPr>
        </p:nvSpPr>
        <p:spPr/>
        <p:txBody>
          <a:bodyPr/>
          <a:lstStyle/>
          <a:p>
            <a:fld id="{3004BC69-3A08-499D-B558-D9B7F020F254}" type="slidenum">
              <a:rPr lang="en-US" smtClean="0"/>
              <a:t>10</a:t>
            </a:fld>
            <a:endParaRPr lang="en-US"/>
          </a:p>
        </p:txBody>
      </p:sp>
    </p:spTree>
    <p:extLst>
      <p:ext uri="{BB962C8B-B14F-4D97-AF65-F5344CB8AC3E}">
        <p14:creationId xmlns:p14="http://schemas.microsoft.com/office/powerpoint/2010/main" val="3218486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04BC69-3A08-499D-B558-D9B7F020F254}" type="slidenum">
              <a:rPr lang="en-US" smtClean="0"/>
              <a:t>14</a:t>
            </a:fld>
            <a:endParaRPr lang="en-US"/>
          </a:p>
        </p:txBody>
      </p:sp>
    </p:spTree>
    <p:extLst>
      <p:ext uri="{BB962C8B-B14F-4D97-AF65-F5344CB8AC3E}">
        <p14:creationId xmlns:p14="http://schemas.microsoft.com/office/powerpoint/2010/main" val="1734113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Resources:</a:t>
            </a:r>
          </a:p>
          <a:p>
            <a:endParaRPr lang="en-US" dirty="0"/>
          </a:p>
          <a:p>
            <a:r>
              <a:rPr lang="en-US" dirty="0"/>
              <a:t>http://www.artbeyondsight.org/mei/verbal-description-training/writing-verbal-description-for-audio-guides/#:~:text=Art%20Beyond%20Sight%20uses%20the,uses%20the%20term%20audio%20description.</a:t>
            </a:r>
          </a:p>
          <a:p>
            <a:endParaRPr lang="en-US" dirty="0"/>
          </a:p>
          <a:p>
            <a:r>
              <a:rPr lang="en-US" dirty="0"/>
              <a:t>https://www.cooperhewitt.org/cooper-hewitt-guidelines-for-image-description/</a:t>
            </a:r>
          </a:p>
        </p:txBody>
      </p:sp>
      <p:sp>
        <p:nvSpPr>
          <p:cNvPr id="4" name="Slide Number Placeholder 3"/>
          <p:cNvSpPr>
            <a:spLocks noGrp="1"/>
          </p:cNvSpPr>
          <p:nvPr>
            <p:ph type="sldNum" sz="quarter" idx="5"/>
          </p:nvPr>
        </p:nvSpPr>
        <p:spPr/>
        <p:txBody>
          <a:bodyPr/>
          <a:lstStyle/>
          <a:p>
            <a:fld id="{3004BC69-3A08-499D-B558-D9B7F020F254}" type="slidenum">
              <a:rPr lang="en-US" smtClean="0"/>
              <a:t>16</a:t>
            </a:fld>
            <a:endParaRPr lang="en-US"/>
          </a:p>
        </p:txBody>
      </p:sp>
    </p:spTree>
    <p:extLst>
      <p:ext uri="{BB962C8B-B14F-4D97-AF65-F5344CB8AC3E}">
        <p14:creationId xmlns:p14="http://schemas.microsoft.com/office/powerpoint/2010/main" val="1583071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04BC69-3A08-499D-B558-D9B7F020F254}" type="slidenum">
              <a:rPr lang="en-US" smtClean="0"/>
              <a:t>17</a:t>
            </a:fld>
            <a:endParaRPr lang="en-US"/>
          </a:p>
        </p:txBody>
      </p:sp>
    </p:spTree>
    <p:extLst>
      <p:ext uri="{BB962C8B-B14F-4D97-AF65-F5344CB8AC3E}">
        <p14:creationId xmlns:p14="http://schemas.microsoft.com/office/powerpoint/2010/main" val="2770864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455124-A686-4C65-9B27-A268351FA72B}" type="datetimeFigureOut">
              <a:rPr lang="en-US" smtClean="0"/>
              <a:t>9/6/23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1062699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455124-A686-4C65-9B27-A268351FA72B}" type="datetimeFigureOut">
              <a:rPr lang="en-US" smtClean="0"/>
              <a:t>9/6/23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732849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455124-A686-4C65-9B27-A268351FA72B}" type="datetimeFigureOut">
              <a:rPr lang="en-US" smtClean="0"/>
              <a:t>9/6/23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1286726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455124-A686-4C65-9B27-A268351FA72B}" type="datetimeFigureOut">
              <a:rPr lang="en-US" smtClean="0"/>
              <a:t>9/6/23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1456987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455124-A686-4C65-9B27-A268351FA72B}" type="datetimeFigureOut">
              <a:rPr lang="en-US" smtClean="0"/>
              <a:t>9/6/23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1004197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455124-A686-4C65-9B27-A268351FA72B}" type="datetimeFigureOut">
              <a:rPr lang="en-US" smtClean="0"/>
              <a:t>9/6/23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1689645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455124-A686-4C65-9B27-A268351FA72B}" type="datetimeFigureOut">
              <a:rPr lang="en-US" smtClean="0"/>
              <a:t>9/6/23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2418899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455124-A686-4C65-9B27-A268351FA72B}" type="datetimeFigureOut">
              <a:rPr lang="en-US" smtClean="0"/>
              <a:t>9/6/23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3444769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455124-A686-4C65-9B27-A268351FA72B}" type="datetimeFigureOut">
              <a:rPr lang="en-US" smtClean="0"/>
              <a:t>9/6/23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1845354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455124-A686-4C65-9B27-A268351FA72B}" type="datetimeFigureOut">
              <a:rPr lang="en-US" smtClean="0"/>
              <a:t>9/6/23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284581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455124-A686-4C65-9B27-A268351FA72B}" type="datetimeFigureOut">
              <a:rPr lang="en-US" smtClean="0"/>
              <a:t>9/6/23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7229-AA22-4D2E-864A-712C809CB8C8}" type="slidenum">
              <a:rPr lang="en-US" smtClean="0"/>
              <a:t>‹#›</a:t>
            </a:fld>
            <a:endParaRPr lang="en-US"/>
          </a:p>
        </p:txBody>
      </p:sp>
    </p:spTree>
    <p:extLst>
      <p:ext uri="{BB962C8B-B14F-4D97-AF65-F5344CB8AC3E}">
        <p14:creationId xmlns:p14="http://schemas.microsoft.com/office/powerpoint/2010/main" val="2687932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55124-A686-4C65-9B27-A268351FA72B}" type="datetimeFigureOut">
              <a:rPr lang="en-US" smtClean="0"/>
              <a:t>9/6/23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6B7229-AA22-4D2E-864A-712C809CB8C8}" type="slidenum">
              <a:rPr lang="en-US" smtClean="0"/>
              <a:t>‹#›</a:t>
            </a:fld>
            <a:endParaRPr lang="en-US"/>
          </a:p>
        </p:txBody>
      </p:sp>
    </p:spTree>
    <p:extLst>
      <p:ext uri="{BB962C8B-B14F-4D97-AF65-F5344CB8AC3E}">
        <p14:creationId xmlns:p14="http://schemas.microsoft.com/office/powerpoint/2010/main" val="336568866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hyperlink" Target="https://moa.byu.edu/00000181-ac35-d0f9-a7bd-bfb7c64b0001/i-spy-zentangles" TargetMode="External"/><Relationship Id="rId2" Type="http://schemas.openxmlformats.org/officeDocument/2006/relationships/hyperlink" Target="https://moa.byu.edu/recent-acquisitions" TargetMode="External"/><Relationship Id="rId1" Type="http://schemas.openxmlformats.org/officeDocument/2006/relationships/slideLayout" Target="../slideLayouts/slideLayout2.xml"/><Relationship Id="rId6" Type="http://schemas.openxmlformats.org/officeDocument/2006/relationships/hyperlink" Target="https://moa.byu.edu/maynard-dixon-searching-for-a-home" TargetMode="External"/><Relationship Id="rId5" Type="http://schemas.openxmlformats.org/officeDocument/2006/relationships/hyperlink" Target="https://moa.byu.edu/artwork-of-the-week/artwork-of-the-week-february-6-2023" TargetMode="External"/><Relationship Id="rId4" Type="http://schemas.openxmlformats.org/officeDocument/2006/relationships/hyperlink" Target="https://moa.byu.edu/00000184-154f-d2de-abb7-557f34ea0001/arizona-teaching-poster"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oa.byu.edu/00000181-ac36-d9e0-a789-be367df70000/a-letter-home-one-point-perspective" TargetMode="External"/><Relationship Id="rId2" Type="http://schemas.openxmlformats.org/officeDocument/2006/relationships/hyperlink" Target="https://moa.byu.edu/00000184-161a-d2ff-a7b6-1f9fa0f70001/first-grief-teaching-poster" TargetMode="External"/><Relationship Id="rId1" Type="http://schemas.openxmlformats.org/officeDocument/2006/relationships/slideLayout" Target="../slideLayouts/slideLayout2.xml"/><Relationship Id="rId4" Type="http://schemas.openxmlformats.org/officeDocument/2006/relationships/hyperlink" Target="https://moa.byu.edu/from-the-vault-guid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liz_donakey@byu.ed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oa.byu.edu/00000186-7a4f-da16-a7ef-ffdf645b0001/converting-maynard-dixon-paintings-into-poetry-lance-larsen98-pdf" TargetMode="External"/><Relationship Id="rId2" Type="http://schemas.openxmlformats.org/officeDocument/2006/relationships/hyperlink" Target="https://moa.byu.edu/00000184-155b-d2de-abb7-557bd9b90001/riding-the-girder-teaching-poste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rtclasscurator.com/82-questions-to-ask-about-a-work-of-art/" TargetMode="External"/><Relationship Id="rId2" Type="http://schemas.openxmlformats.org/officeDocument/2006/relationships/hyperlink" Target="https://moa.byu.edu/moa-artwork-of-the-wee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oa.byu.edu/treasures-from-the-collection" TargetMode="External"/><Relationship Id="rId2" Type="http://schemas.openxmlformats.org/officeDocument/2006/relationships/hyperlink" Target="https://moa.byu.edu/maynard-dixon-searching-for-a-hom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14C39-95C1-02EF-DE19-003B0A9E5D87}"/>
              </a:ext>
            </a:extLst>
          </p:cNvPr>
          <p:cNvSpPr>
            <a:spLocks noGrp="1"/>
          </p:cNvSpPr>
          <p:nvPr>
            <p:ph type="ctrTitle"/>
          </p:nvPr>
        </p:nvSpPr>
        <p:spPr/>
        <p:txBody>
          <a:bodyPr>
            <a:normAutofit/>
          </a:bodyPr>
          <a:lstStyle/>
          <a:p>
            <a:pPr marL="0" marR="0" algn="ctr">
              <a:lnSpc>
                <a:spcPct val="107000"/>
              </a:lnSpc>
              <a:spcBef>
                <a:spcPts val="0"/>
              </a:spcBef>
              <a:spcAft>
                <a:spcPts val="0"/>
              </a:spcAft>
            </a:pPr>
            <a:r>
              <a:rPr lang="en-US" sz="8000" dirty="0">
                <a:effectLst/>
                <a:latin typeface="Calibri" panose="020F0502020204030204" pitchFamily="34" charset="0"/>
                <a:ea typeface="Calibri" panose="020F0502020204030204" pitchFamily="34" charset="0"/>
                <a:cs typeface="Calibri" panose="020F0502020204030204" pitchFamily="34" charset="0"/>
              </a:rPr>
              <a:t>Writing for All Levels</a:t>
            </a:r>
            <a:endParaRPr lang="en-US" sz="8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03E2F748-C438-24FF-FE3D-4F0E98628A45}"/>
              </a:ext>
            </a:extLst>
          </p:cNvPr>
          <p:cNvSpPr>
            <a:spLocks noGrp="1"/>
          </p:cNvSpPr>
          <p:nvPr>
            <p:ph type="subTitle" idx="1"/>
          </p:nvPr>
        </p:nvSpPr>
        <p:spPr/>
        <p:txBody>
          <a:bodyPr>
            <a:normAutofit/>
          </a:bodyPr>
          <a:lstStyle/>
          <a:p>
            <a:r>
              <a:rPr lang="en-US" sz="3000" dirty="0"/>
              <a:t>Teaching with the Visual Arts</a:t>
            </a:r>
          </a:p>
        </p:txBody>
      </p:sp>
    </p:spTree>
    <p:extLst>
      <p:ext uri="{BB962C8B-B14F-4D97-AF65-F5344CB8AC3E}">
        <p14:creationId xmlns:p14="http://schemas.microsoft.com/office/powerpoint/2010/main" val="345714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FDE3F1B2-D759-97F0-8CFC-4ADD5D95BD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12" y="3429000"/>
            <a:ext cx="222885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5E65808-1861-5C87-A4FA-2BB2A187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1054" y="228600"/>
            <a:ext cx="3872283" cy="2971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UET FOR SINGLE MUSICIAN">
            <a:extLst>
              <a:ext uri="{FF2B5EF4-FFF2-40B4-BE49-F238E27FC236}">
                <a16:creationId xmlns:a16="http://schemas.microsoft.com/office/drawing/2014/main" id="{C070B42A-104F-0BE5-F399-7E15AB555C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6493" y="3429000"/>
            <a:ext cx="39624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D21FF7CA-0404-F5C7-2CC8-5F89E38A42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78424" y="3429000"/>
            <a:ext cx="4152734" cy="2971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5AF776D3-D5B7-1A48-5502-872D3C75D0F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73454" y="214098"/>
            <a:ext cx="39624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DFD15A2E-49A3-BBDA-BF60-45038E9A759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529" y="228600"/>
            <a:ext cx="39624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533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62E5F-6B13-44F0-BCE8-3ED9186EE7F8}"/>
              </a:ext>
            </a:extLst>
          </p:cNvPr>
          <p:cNvSpPr>
            <a:spLocks noGrp="1"/>
          </p:cNvSpPr>
          <p:nvPr>
            <p:ph type="title"/>
          </p:nvPr>
        </p:nvSpPr>
        <p:spPr/>
        <p:txBody>
          <a:bodyPr>
            <a:normAutofit/>
          </a:bodyPr>
          <a:lstStyle/>
          <a:p>
            <a:r>
              <a:rPr lang="en-US" sz="4000" dirty="0"/>
              <a:t>Collaborative Poetry</a:t>
            </a:r>
          </a:p>
        </p:txBody>
      </p:sp>
      <p:sp>
        <p:nvSpPr>
          <p:cNvPr id="3" name="Content Placeholder 2">
            <a:extLst>
              <a:ext uri="{FF2B5EF4-FFF2-40B4-BE49-F238E27FC236}">
                <a16:creationId xmlns:a16="http://schemas.microsoft.com/office/drawing/2014/main" id="{E7F3DD03-1480-F1EE-52D5-456098B084A9}"/>
              </a:ext>
            </a:extLst>
          </p:cNvPr>
          <p:cNvSpPr>
            <a:spLocks noGrp="1"/>
          </p:cNvSpPr>
          <p:nvPr>
            <p:ph idx="1"/>
          </p:nvPr>
        </p:nvSpPr>
        <p:spPr/>
        <p:txBody>
          <a:bodyPr>
            <a:normAutofit/>
          </a:bodyPr>
          <a:lstStyle/>
          <a:p>
            <a:pPr marL="285750" indent="-285750">
              <a:buFont typeface="Arial" panose="020B0604020202020204" pitchFamily="34" charset="0"/>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Suggeste</a:t>
            </a:r>
            <a:r>
              <a:rPr lang="en-US" sz="2400" dirty="0">
                <a:latin typeface="Calibri" panose="020F0502020204030204" pitchFamily="34" charset="0"/>
                <a:ea typeface="Calibri" panose="020F0502020204030204" pitchFamily="34" charset="0"/>
                <a:cs typeface="Times New Roman" panose="02020603050405020304" pitchFamily="18" charset="0"/>
              </a:rPr>
              <a:t>d artwork</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2"/>
              </a:rPr>
              <a:t>https://moa.byu.edu/recent-acquisitions</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p>
          <a:p>
            <a:pPr marL="1200150" lvl="2" indent="-285750"/>
            <a:r>
              <a:rPr lang="en-US" sz="1600" i="1" dirty="0">
                <a:effectLst/>
                <a:latin typeface="Calibri" panose="020F0502020204030204" pitchFamily="34" charset="0"/>
                <a:ea typeface="Calibri" panose="020F0502020204030204" pitchFamily="34" charset="0"/>
                <a:cs typeface="Times New Roman" panose="02020603050405020304" pitchFamily="18" charset="0"/>
              </a:rPr>
              <a:t>Family on Horse Drawn Cart</a:t>
            </a:r>
            <a:r>
              <a:rPr lang="en-US" sz="1600" dirty="0">
                <a:effectLst/>
                <a:latin typeface="Calibri" panose="020F0502020204030204" pitchFamily="34" charset="0"/>
                <a:ea typeface="Calibri" panose="020F0502020204030204" pitchFamily="34" charset="0"/>
                <a:cs typeface="Times New Roman" panose="02020603050405020304" pitchFamily="18" charset="0"/>
              </a:rPr>
              <a:t>, Joseph Paul Vorst (scroll to 15 of 25)</a:t>
            </a:r>
          </a:p>
          <a:p>
            <a:pPr marL="742950" lvl="1" indent="-285750">
              <a:lnSpc>
                <a:spcPct val="100000"/>
              </a:lnSpc>
              <a:spcBef>
                <a:spcPts val="0"/>
              </a:spcBef>
              <a:defRPr/>
            </a:pPr>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2"/>
              </a:rPr>
              <a:t>https://moa.byu.edu/recent-acquisitions</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p>
          <a:p>
            <a:pPr marL="1200150" lvl="2" indent="-285750"/>
            <a:r>
              <a:rPr lang="en-US" sz="1600" i="1" dirty="0">
                <a:effectLst/>
                <a:latin typeface="Calibri" panose="020F0502020204030204" pitchFamily="34" charset="0"/>
                <a:ea typeface="Calibri" panose="020F0502020204030204" pitchFamily="34" charset="0"/>
                <a:cs typeface="Times New Roman" panose="02020603050405020304" pitchFamily="18" charset="0"/>
              </a:rPr>
              <a:t>Abstract in Pink</a:t>
            </a:r>
            <a:r>
              <a:rPr lang="en-US" sz="1600" dirty="0">
                <a:effectLst/>
                <a:latin typeface="Calibri" panose="020F0502020204030204" pitchFamily="34" charset="0"/>
                <a:ea typeface="Calibri" panose="020F0502020204030204" pitchFamily="34" charset="0"/>
                <a:cs typeface="Times New Roman" panose="02020603050405020304" pitchFamily="18" charset="0"/>
              </a:rPr>
              <a:t>, Mari Lyons (scroll to 2 of 25)</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3"/>
              </a:rPr>
              <a:t>https://moa.byu.edu/00000181-ac35-d0f9-a7bd-bfb7c64b0001/i-spy-zentangles</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i="1" dirty="0" err="1">
                <a:effectLst/>
                <a:latin typeface="Calibri" panose="020F0502020204030204" pitchFamily="34" charset="0"/>
                <a:ea typeface="Calibri" panose="020F0502020204030204" pitchFamily="34" charset="0"/>
                <a:cs typeface="Times New Roman" panose="02020603050405020304" pitchFamily="18" charset="0"/>
              </a:rPr>
              <a:t>Trifloria</a:t>
            </a:r>
            <a:r>
              <a:rPr lang="en-US" sz="2000" dirty="0">
                <a:effectLst/>
                <a:latin typeface="Calibri" panose="020F0502020204030204" pitchFamily="34" charset="0"/>
                <a:ea typeface="Calibri" panose="020F0502020204030204" pitchFamily="34" charset="0"/>
                <a:cs typeface="Times New Roman" panose="02020603050405020304" pitchFamily="18" charset="0"/>
              </a:rPr>
              <a:t>, Jeanne Leighton-Lundberg Clarke)</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4"/>
              </a:rPr>
              <a:t>https://moa.byu.edu/00000184-154f-d2de-abb7-557f34ea0001/arizona-teaching-poster</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Arizona</a:t>
            </a:r>
            <a:r>
              <a:rPr lang="en-US" sz="2000" dirty="0">
                <a:effectLst/>
                <a:latin typeface="Calibri" panose="020F0502020204030204" pitchFamily="34" charset="0"/>
                <a:ea typeface="Calibri" panose="020F0502020204030204" pitchFamily="34" charset="0"/>
                <a:cs typeface="Times New Roman" panose="02020603050405020304" pitchFamily="18" charset="0"/>
              </a:rPr>
              <a:t>, Nat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Leeb</a:t>
            </a:r>
            <a:r>
              <a:rPr lang="en-US" sz="2000" dirty="0">
                <a:effectLst/>
                <a:latin typeface="Calibri" panose="020F0502020204030204" pitchFamily="34" charset="0"/>
                <a:ea typeface="Calibri" panose="020F0502020204030204" pitchFamily="34" charset="0"/>
                <a:cs typeface="Times New Roman" panose="02020603050405020304" pitchFamily="18" charset="0"/>
              </a:rPr>
              <a:t>)</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5"/>
              </a:rPr>
              <a:t>https://moa.byu.edu/artwork-of-the-week/artwork-of-the-week-february-6-2023</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Lady in Waiting</a:t>
            </a:r>
            <a:r>
              <a:rPr lang="en-US" sz="2000" dirty="0">
                <a:effectLst/>
                <a:latin typeface="Calibri" panose="020F0502020204030204" pitchFamily="34" charset="0"/>
                <a:ea typeface="Calibri" panose="020F0502020204030204" pitchFamily="34" charset="0"/>
                <a:cs typeface="Times New Roman" panose="02020603050405020304" pitchFamily="18" charset="0"/>
              </a:rPr>
              <a:t>, David Driskell)</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6"/>
              </a:rPr>
              <a:t>https://moa.byu.edu/maynard-dixon-searching-for-a-home</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a</a:t>
            </a:r>
            <a:r>
              <a:rPr lang="en-US" sz="2000" dirty="0">
                <a:effectLst/>
                <a:latin typeface="Calibri" panose="020F0502020204030204" pitchFamily="34" charset="0"/>
                <a:ea typeface="Calibri" panose="020F0502020204030204" pitchFamily="34" charset="0"/>
                <a:cs typeface="Times New Roman" panose="02020603050405020304" pitchFamily="18" charset="0"/>
              </a:rPr>
              <a:t>ny image)</a:t>
            </a:r>
          </a:p>
        </p:txBody>
      </p:sp>
    </p:spTree>
    <p:extLst>
      <p:ext uri="{BB962C8B-B14F-4D97-AF65-F5344CB8AC3E}">
        <p14:creationId xmlns:p14="http://schemas.microsoft.com/office/powerpoint/2010/main" val="3944424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4FB0-B572-3678-B0E0-467B1275F759}"/>
              </a:ext>
            </a:extLst>
          </p:cNvPr>
          <p:cNvSpPr>
            <a:spLocks noGrp="1"/>
          </p:cNvSpPr>
          <p:nvPr>
            <p:ph type="title"/>
          </p:nvPr>
        </p:nvSpPr>
        <p:spPr/>
        <p:txBody>
          <a:bodyPr>
            <a:normAutofit/>
          </a:bodyPr>
          <a:lstStyle/>
          <a:p>
            <a:r>
              <a:rPr lang="en-US" sz="4000" dirty="0"/>
              <a:t>Character Developments or Journal Entries</a:t>
            </a:r>
          </a:p>
        </p:txBody>
      </p:sp>
      <p:sp>
        <p:nvSpPr>
          <p:cNvPr id="3" name="Content Placeholder 2">
            <a:extLst>
              <a:ext uri="{FF2B5EF4-FFF2-40B4-BE49-F238E27FC236}">
                <a16:creationId xmlns:a16="http://schemas.microsoft.com/office/drawing/2014/main" id="{4126251C-1C80-B821-6E24-8048203CAAD6}"/>
              </a:ext>
            </a:extLst>
          </p:cNvPr>
          <p:cNvSpPr>
            <a:spLocks noGrp="1"/>
          </p:cNvSpPr>
          <p:nvPr>
            <p:ph idx="1"/>
          </p:nvPr>
        </p:nvSpPr>
        <p:spPr/>
        <p:txBody>
          <a:bodyPr>
            <a:normAutofit/>
          </a:bodyPr>
          <a:lstStyle/>
          <a:p>
            <a:pPr marL="285750" indent="-285750">
              <a:buFont typeface="Arial" panose="020B0604020202020204" pitchFamily="34" charset="0"/>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Suggested artwork</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2"/>
              </a:rPr>
              <a:t>https://moa.byu.edu/00000184-161a-d2ff-a7b6-1f9fa0f70001/first-grief-teaching-poster</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Premier Chagrin (First Grief), </a:t>
            </a:r>
            <a:r>
              <a:rPr lang="en-US" sz="2000" dirty="0">
                <a:effectLst/>
                <a:latin typeface="Calibri" panose="020F0502020204030204" pitchFamily="34" charset="0"/>
                <a:ea typeface="Calibri" panose="020F0502020204030204" pitchFamily="34" charset="0"/>
                <a:cs typeface="Times New Roman" panose="02020603050405020304" pitchFamily="18" charset="0"/>
              </a:rPr>
              <a:t>Daniel Ridgway Knight)</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3"/>
              </a:rPr>
              <a:t>https://moa.byu.edu/00000181-ac36-d9e0-a789-be367df70000/a-letter-home-one-point-perspective</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Immigrants to New York City (Jewish Refugees)</a:t>
            </a:r>
            <a:r>
              <a:rPr lang="en-US" sz="2000" dirty="0">
                <a:effectLst/>
                <a:latin typeface="Calibri" panose="020F0502020204030204" pitchFamily="34" charset="0"/>
                <a:ea typeface="Calibri" panose="020F0502020204030204" pitchFamily="34" charset="0"/>
                <a:cs typeface="Times New Roman" panose="02020603050405020304" pitchFamily="18" charset="0"/>
              </a:rPr>
              <a:t>, Minerva Teichert)</a:t>
            </a:r>
          </a:p>
          <a:p>
            <a:pPr marL="742950" lvl="1" indent="-285750"/>
            <a:r>
              <a:rPr lang="en-US" sz="2000" dirty="0">
                <a:effectLst/>
                <a:latin typeface="Calibri" panose="020F0502020204030204" pitchFamily="34" charset="0"/>
                <a:ea typeface="Calibri" panose="020F0502020204030204" pitchFamily="34" charset="0"/>
                <a:cs typeface="Times New Roman" panose="02020603050405020304" pitchFamily="18" charset="0"/>
                <a:hlinkClick r:id="rId4"/>
              </a:rPr>
              <a:t>https://moa.byu.edu/from-the-vault-guide</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In the Beginning</a:t>
            </a:r>
            <a:r>
              <a:rPr lang="en-US" sz="2000" dirty="0">
                <a:effectLst/>
                <a:latin typeface="Calibri" panose="020F0502020204030204" pitchFamily="34" charset="0"/>
                <a:ea typeface="Calibri" panose="020F0502020204030204" pitchFamily="34" charset="0"/>
                <a:cs typeface="Times New Roman" panose="02020603050405020304" pitchFamily="18" charset="0"/>
              </a:rPr>
              <a:t>, Ernie Barnes, scroll half-way down)</a:t>
            </a:r>
          </a:p>
        </p:txBody>
      </p:sp>
    </p:spTree>
    <p:extLst>
      <p:ext uri="{BB962C8B-B14F-4D97-AF65-F5344CB8AC3E}">
        <p14:creationId xmlns:p14="http://schemas.microsoft.com/office/powerpoint/2010/main" val="1636763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5917E-7A5F-3288-0887-A828633C9307}"/>
              </a:ext>
            </a:extLst>
          </p:cNvPr>
          <p:cNvSpPr>
            <a:spLocks noGrp="1"/>
          </p:cNvSpPr>
          <p:nvPr>
            <p:ph type="title"/>
          </p:nvPr>
        </p:nvSpPr>
        <p:spPr/>
        <p:txBody>
          <a:bodyPr>
            <a:normAutofit/>
          </a:bodyPr>
          <a:lstStyle/>
          <a:p>
            <a:r>
              <a:rPr lang="en-US" sz="4000" dirty="0"/>
              <a:t>Character Developments or Journal Entries</a:t>
            </a:r>
          </a:p>
        </p:txBody>
      </p:sp>
      <p:sp>
        <p:nvSpPr>
          <p:cNvPr id="3" name="Content Placeholder 2">
            <a:extLst>
              <a:ext uri="{FF2B5EF4-FFF2-40B4-BE49-F238E27FC236}">
                <a16:creationId xmlns:a16="http://schemas.microsoft.com/office/drawing/2014/main" id="{8D7F18BE-E4D7-B861-6A3D-56C7B1278C8E}"/>
              </a:ext>
            </a:extLst>
          </p:cNvPr>
          <p:cNvSpPr>
            <a:spLocks noGrp="1"/>
          </p:cNvSpPr>
          <p:nvPr>
            <p:ph idx="1"/>
          </p:nvPr>
        </p:nvSpPr>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Calibri" panose="020F0502020204030204" pitchFamily="34" charset="0"/>
              </a:rPr>
              <a:t>Consider the following questions (all responses must be based on what can be found in the painting):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Times New Roman" panose="02020603050405020304" pitchFamily="18" charset="0"/>
                <a:cs typeface="Calibri" panose="020F0502020204030204" pitchFamily="34" charset="0"/>
              </a:rPr>
              <a:t>How old do you think the individual is?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Times New Roman" panose="02020603050405020304" pitchFamily="18" charset="0"/>
                <a:cs typeface="Calibri" panose="020F0502020204030204" pitchFamily="34" charset="0"/>
              </a:rPr>
              <a:t>What is their social status? How can you tell?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Times New Roman" panose="02020603050405020304" pitchFamily="18" charset="0"/>
                <a:cs typeface="Calibri" panose="020F0502020204030204" pitchFamily="34" charset="0"/>
              </a:rPr>
              <a:t>What types of things do you think are important to them?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Times New Roman" panose="02020603050405020304" pitchFamily="18" charset="0"/>
                <a:cs typeface="Calibri" panose="020F0502020204030204" pitchFamily="34" charset="0"/>
              </a:rPr>
              <a:t>Based on their body language and facial expression, how does the individual feel right now? Why might they feel that way?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Times New Roman" panose="02020603050405020304" pitchFamily="18" charset="0"/>
                <a:cs typeface="Calibri" panose="020F0502020204030204" pitchFamily="34" charset="0"/>
              </a:rPr>
              <a:t>What do they like to do for fun?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Calibri" panose="020F0502020204030204" pitchFamily="34" charset="0"/>
                <a:cs typeface="Calibri" panose="020F0502020204030204" pitchFamily="34" charset="0"/>
              </a:rPr>
              <a:t>How would their friends describe them?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2000" dirty="0">
                <a:effectLst/>
                <a:latin typeface="Calibri" panose="020F0502020204030204" pitchFamily="34" charset="0"/>
                <a:ea typeface="Calibri" panose="020F0502020204030204" pitchFamily="34" charset="0"/>
                <a:cs typeface="Calibri" panose="020F0502020204030204" pitchFamily="34" charset="0"/>
              </a:rPr>
              <a:t>What other information can students infer about the individual?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3496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A0C85-6A61-1169-04B9-452EEEA26C08}"/>
              </a:ext>
            </a:extLst>
          </p:cNvPr>
          <p:cNvSpPr>
            <a:spLocks noGrp="1"/>
          </p:cNvSpPr>
          <p:nvPr>
            <p:ph type="title"/>
          </p:nvPr>
        </p:nvSpPr>
        <p:spPr/>
        <p:txBody>
          <a:bodyPr>
            <a:normAutofit/>
          </a:bodyPr>
          <a:lstStyle/>
          <a:p>
            <a:r>
              <a:rPr lang="en-US" sz="4000" dirty="0"/>
              <a:t>Longer Exercises</a:t>
            </a:r>
          </a:p>
        </p:txBody>
      </p:sp>
      <p:sp>
        <p:nvSpPr>
          <p:cNvPr id="3" name="Content Placeholder 2">
            <a:extLst>
              <a:ext uri="{FF2B5EF4-FFF2-40B4-BE49-F238E27FC236}">
                <a16:creationId xmlns:a16="http://schemas.microsoft.com/office/drawing/2014/main" id="{105AF637-DC85-A891-4CBD-45EFC5A63026}"/>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340557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AED6F-081E-2D9C-34B4-C1BF4E2FF3A9}"/>
              </a:ext>
            </a:extLst>
          </p:cNvPr>
          <p:cNvSpPr>
            <a:spLocks noGrp="1"/>
          </p:cNvSpPr>
          <p:nvPr>
            <p:ph type="title"/>
          </p:nvPr>
        </p:nvSpPr>
        <p:spPr/>
        <p:txBody>
          <a:bodyPr>
            <a:normAutofit/>
          </a:bodyPr>
          <a:lstStyle/>
          <a:p>
            <a:r>
              <a:rPr lang="en-US" sz="4000" dirty="0"/>
              <a:t>Verbal Descriptions</a:t>
            </a:r>
          </a:p>
        </p:txBody>
      </p:sp>
      <p:sp>
        <p:nvSpPr>
          <p:cNvPr id="3" name="Content Placeholder 2">
            <a:extLst>
              <a:ext uri="{FF2B5EF4-FFF2-40B4-BE49-F238E27FC236}">
                <a16:creationId xmlns:a16="http://schemas.microsoft.com/office/drawing/2014/main" id="{61CB45B5-1932-156D-ACCA-A237FD4CAFF9}"/>
              </a:ext>
            </a:extLst>
          </p:cNvPr>
          <p:cNvSpPr>
            <a:spLocks noGrp="1"/>
          </p:cNvSpPr>
          <p:nvPr>
            <p:ph idx="1"/>
          </p:nvPr>
        </p:nvSpPr>
        <p:spPr/>
        <p:txBody>
          <a:bodyPr>
            <a:normAutofit/>
          </a:bodyPr>
          <a:lstStyle/>
          <a:p>
            <a:pPr marL="285750" indent="-285750">
              <a:lnSpc>
                <a:spcPct val="107000"/>
              </a:lnSpc>
              <a:spcBef>
                <a:spcPts val="0"/>
              </a:spcBef>
            </a:pPr>
            <a:r>
              <a:rPr lang="en-US" sz="2400" dirty="0">
                <a:effectLst/>
                <a:latin typeface="Calibri" panose="020F0502020204030204" pitchFamily="34" charset="0"/>
                <a:ea typeface="Calibri" panose="020F0502020204030204" pitchFamily="34" charset="0"/>
                <a:cs typeface="Times New Roman" panose="02020603050405020304" pitchFamily="18" charset="0"/>
              </a:rPr>
              <a:t>Suggested artwork (p</a:t>
            </a:r>
            <a:r>
              <a:rPr lang="en-US" sz="2400" i="1" dirty="0">
                <a:effectLst/>
                <a:latin typeface="Calibri" panose="020F0502020204030204" pitchFamily="34" charset="0"/>
                <a:ea typeface="Calibri" panose="020F0502020204030204" pitchFamily="34" charset="0"/>
                <a:cs typeface="Times New Roman" panose="02020603050405020304" pitchFamily="18" charset="0"/>
              </a:rPr>
              <a:t>ostcard images available upon request. Email </a:t>
            </a:r>
            <a:r>
              <a:rPr lang="en-US" sz="2400" i="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liz_donakey@byu.edu</a:t>
            </a:r>
            <a:r>
              <a:rPr lang="en-US" sz="2400" i="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r>
              <a:rPr lang="en-US" sz="2400" i="1" dirty="0">
                <a:effectLst/>
                <a:latin typeface="Calibri" panose="020F0502020204030204" pitchFamily="34"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Bef>
                <a:spcPts val="0"/>
              </a:spcBef>
            </a:pPr>
            <a:r>
              <a:rPr lang="en-US" sz="2000" i="1" dirty="0">
                <a:effectLst/>
                <a:latin typeface="Calibri" panose="020F0502020204030204" pitchFamily="34" charset="0"/>
                <a:ea typeface="Calibri" panose="020F0502020204030204" pitchFamily="34" charset="0"/>
                <a:cs typeface="Times New Roman" panose="02020603050405020304" pitchFamily="18" charset="0"/>
              </a:rPr>
              <a:t>Against the Sky</a:t>
            </a:r>
            <a:r>
              <a:rPr lang="en-US" sz="2000" dirty="0">
                <a:effectLst/>
                <a:latin typeface="Calibri" panose="020F0502020204030204" pitchFamily="34" charset="0"/>
                <a:ea typeface="Calibri" panose="020F0502020204030204" pitchFamily="34" charset="0"/>
                <a:cs typeface="Times New Roman" panose="02020603050405020304" pitchFamily="18" charset="0"/>
              </a:rPr>
              <a:t>, Robert Reid;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Boy with Peonies</a:t>
            </a:r>
            <a:r>
              <a:rPr lang="en-US" sz="2000" dirty="0">
                <a:effectLst/>
                <a:latin typeface="Calibri" panose="020F0502020204030204" pitchFamily="34" charset="0"/>
                <a:ea typeface="Calibri" panose="020F0502020204030204" pitchFamily="34" charset="0"/>
                <a:cs typeface="Times New Roman" panose="02020603050405020304" pitchFamily="18" charset="0"/>
              </a:rPr>
              <a:t>, Robert Reid;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In the Sun</a:t>
            </a:r>
            <a:r>
              <a:rPr lang="en-US" sz="2000" dirty="0">
                <a:effectLst/>
                <a:latin typeface="Calibri" panose="020F0502020204030204" pitchFamily="34" charset="0"/>
                <a:ea typeface="Calibri" panose="020F0502020204030204" pitchFamily="34" charset="0"/>
                <a:cs typeface="Times New Roman" panose="02020603050405020304" pitchFamily="18" charset="0"/>
              </a:rPr>
              <a:t>, Julian Alden Weir</a:t>
            </a:r>
          </a:p>
          <a:p>
            <a:pPr marL="742950" lvl="1" indent="-285750">
              <a:lnSpc>
                <a:spcPct val="107000"/>
              </a:lnSpc>
              <a:spcBef>
                <a:spcPts val="0"/>
              </a:spcBef>
            </a:pPr>
            <a:r>
              <a:rPr lang="en-US" sz="2000" i="1" dirty="0">
                <a:effectLst/>
                <a:latin typeface="Calibri" panose="020F0502020204030204" pitchFamily="34" charset="0"/>
                <a:ea typeface="Calibri" panose="020F0502020204030204" pitchFamily="34" charset="0"/>
                <a:cs typeface="Times New Roman" panose="02020603050405020304" pitchFamily="18" charset="0"/>
              </a:rPr>
              <a:t>Grain Fields</a:t>
            </a:r>
            <a:r>
              <a:rPr lang="en-US" sz="2000" dirty="0">
                <a:effectLst/>
                <a:latin typeface="Calibri" panose="020F0502020204030204" pitchFamily="34" charset="0"/>
                <a:ea typeface="Calibri" panose="020F0502020204030204" pitchFamily="34" charset="0"/>
                <a:cs typeface="Times New Roman" panose="02020603050405020304" pitchFamily="18" charset="0"/>
              </a:rPr>
              <a:t>, Edwin Evans;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Off the Maine Coast</a:t>
            </a:r>
            <a:r>
              <a:rPr lang="en-US" sz="2000" dirty="0">
                <a:effectLst/>
                <a:latin typeface="Calibri" panose="020F0502020204030204" pitchFamily="34" charset="0"/>
                <a:ea typeface="Calibri" panose="020F0502020204030204" pitchFamily="34" charset="0"/>
                <a:cs typeface="Times New Roman" panose="02020603050405020304" pitchFamily="18" charset="0"/>
              </a:rPr>
              <a:t>, Samuel Colman;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Mountain Landscape</a:t>
            </a:r>
            <a:r>
              <a:rPr lang="en-US" sz="2000" dirty="0">
                <a:effectLst/>
                <a:latin typeface="Calibri" panose="020F0502020204030204" pitchFamily="34" charset="0"/>
                <a:ea typeface="Calibri" panose="020F0502020204030204" pitchFamily="34" charset="0"/>
                <a:cs typeface="Times New Roman" panose="02020603050405020304" pitchFamily="18" charset="0"/>
              </a:rPr>
              <a:t>, John Frederick Kensett;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Lake Scene</a:t>
            </a:r>
            <a:r>
              <a:rPr lang="en-US" sz="2000" dirty="0">
                <a:effectLst/>
                <a:latin typeface="Calibri" panose="020F0502020204030204" pitchFamily="34" charset="0"/>
                <a:ea typeface="Calibri" panose="020F0502020204030204" pitchFamily="34" charset="0"/>
                <a:cs typeface="Times New Roman" panose="02020603050405020304" pitchFamily="18" charset="0"/>
              </a:rPr>
              <a:t>, Sanford Robinson Gifford </a:t>
            </a:r>
          </a:p>
        </p:txBody>
      </p:sp>
    </p:spTree>
    <p:extLst>
      <p:ext uri="{BB962C8B-B14F-4D97-AF65-F5344CB8AC3E}">
        <p14:creationId xmlns:p14="http://schemas.microsoft.com/office/powerpoint/2010/main" val="1848687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83C99-0118-31B9-7085-07152B53C95A}"/>
              </a:ext>
            </a:extLst>
          </p:cNvPr>
          <p:cNvSpPr>
            <a:spLocks noGrp="1"/>
          </p:cNvSpPr>
          <p:nvPr>
            <p:ph type="title"/>
          </p:nvPr>
        </p:nvSpPr>
        <p:spPr/>
        <p:txBody>
          <a:bodyPr>
            <a:normAutofit/>
          </a:bodyPr>
          <a:lstStyle/>
          <a:p>
            <a:r>
              <a:rPr lang="en-US" sz="4000" dirty="0"/>
              <a:t>Tips for Writing Verbal Descriptions</a:t>
            </a:r>
          </a:p>
        </p:txBody>
      </p:sp>
      <p:sp>
        <p:nvSpPr>
          <p:cNvPr id="3" name="Content Placeholder 2">
            <a:extLst>
              <a:ext uri="{FF2B5EF4-FFF2-40B4-BE49-F238E27FC236}">
                <a16:creationId xmlns:a16="http://schemas.microsoft.com/office/drawing/2014/main" id="{70C07452-1000-3A90-0A09-40DAD1E0EEA1}"/>
              </a:ext>
            </a:extLst>
          </p:cNvPr>
          <p:cNvSpPr>
            <a:spLocks noGrp="1"/>
          </p:cNvSpPr>
          <p:nvPr>
            <p:ph idx="1"/>
          </p:nvPr>
        </p:nvSpPr>
        <p:spPr/>
        <p:txBody>
          <a:bodyPr>
            <a:normAutofit/>
          </a:bodyPr>
          <a:lstStyle/>
          <a:p>
            <a:r>
              <a:rPr lang="en-US" sz="2400" dirty="0"/>
              <a:t>Start with the big picture</a:t>
            </a:r>
          </a:p>
          <a:p>
            <a:r>
              <a:rPr lang="en-US" sz="2400" dirty="0"/>
              <a:t>Establish perspective</a:t>
            </a:r>
          </a:p>
          <a:p>
            <a:r>
              <a:rPr lang="en-US" sz="2400" dirty="0"/>
              <a:t>Clarify size and scale of objects within the image</a:t>
            </a:r>
          </a:p>
          <a:p>
            <a:r>
              <a:rPr lang="en-US" sz="2400" dirty="0"/>
              <a:t>Give information in relation to other details (use prepositions)</a:t>
            </a:r>
          </a:p>
          <a:p>
            <a:r>
              <a:rPr lang="en-US" sz="2400" dirty="0"/>
              <a:t>Refer to samples </a:t>
            </a:r>
          </a:p>
        </p:txBody>
      </p:sp>
    </p:spTree>
    <p:extLst>
      <p:ext uri="{BB962C8B-B14F-4D97-AF65-F5344CB8AC3E}">
        <p14:creationId xmlns:p14="http://schemas.microsoft.com/office/powerpoint/2010/main" val="136518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6428B-56FF-47F6-A427-EE512A8679BB}"/>
              </a:ext>
            </a:extLst>
          </p:cNvPr>
          <p:cNvSpPr>
            <a:spLocks noGrp="1"/>
          </p:cNvSpPr>
          <p:nvPr>
            <p:ph type="title"/>
          </p:nvPr>
        </p:nvSpPr>
        <p:spPr/>
        <p:txBody>
          <a:bodyPr>
            <a:normAutofit/>
          </a:bodyPr>
          <a:lstStyle/>
          <a:p>
            <a:r>
              <a:rPr lang="en-US" sz="4000" dirty="0"/>
              <a:t>Verbal Descriptions Samples</a:t>
            </a:r>
          </a:p>
        </p:txBody>
      </p:sp>
      <p:sp>
        <p:nvSpPr>
          <p:cNvPr id="3" name="Content Placeholder 2">
            <a:extLst>
              <a:ext uri="{FF2B5EF4-FFF2-40B4-BE49-F238E27FC236}">
                <a16:creationId xmlns:a16="http://schemas.microsoft.com/office/drawing/2014/main" id="{5CBDDE44-A847-9C0D-A007-29984159D28C}"/>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554695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1C256-0321-BC4C-E5C7-C850569B038E}"/>
              </a:ext>
            </a:extLst>
          </p:cNvPr>
          <p:cNvSpPr>
            <a:spLocks noGrp="1"/>
          </p:cNvSpPr>
          <p:nvPr>
            <p:ph type="title"/>
          </p:nvPr>
        </p:nvSpPr>
        <p:spPr/>
        <p:txBody>
          <a:bodyPr>
            <a:normAutofit/>
          </a:bodyPr>
          <a:lstStyle/>
          <a:p>
            <a:r>
              <a:rPr lang="en-US" sz="4000" i="1" dirty="0"/>
              <a:t>Silver Chalice with Roses</a:t>
            </a:r>
            <a:r>
              <a:rPr lang="en-US" sz="4000" dirty="0"/>
              <a:t>, Julian Alden Weir</a:t>
            </a:r>
          </a:p>
        </p:txBody>
      </p:sp>
      <p:sp>
        <p:nvSpPr>
          <p:cNvPr id="3" name="Content Placeholder 2">
            <a:extLst>
              <a:ext uri="{FF2B5EF4-FFF2-40B4-BE49-F238E27FC236}">
                <a16:creationId xmlns:a16="http://schemas.microsoft.com/office/drawing/2014/main" id="{459FB77E-8440-1813-524E-FFF5A6F9A120}"/>
              </a:ext>
            </a:extLst>
          </p:cNvPr>
          <p:cNvSpPr>
            <a:spLocks noGrp="1"/>
          </p:cNvSpPr>
          <p:nvPr>
            <p:ph idx="1"/>
          </p:nvPr>
        </p:nvSpPr>
        <p:spPr/>
        <p:txBody>
          <a:bodyPr>
            <a:normAutofit fontScale="85000" lnSpcReduction="10000"/>
          </a:bodyPr>
          <a:lstStyle/>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This still life painting is 12” x 9”, roughly the size of a piece of paper, and was created as a birthday gift from the artist to his fiancée. It features floral arrangements in a bowl and vase (the vase behind the bowl), and a covered silver chalice behind both the bowl and the vase. The chalice is just right from center, but left of the vase. The still life is placed in front of a warm orange-brown background, which gradually becomes darker in color towards the bottom left corner.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bottom half of the chalice is hidden from view by the roses in the foreground, but the upper half, which is visible, is created with detailed texture. From what is visible of the middle third of the chalice, grooves cross both vertically and diagonally to create a diamond-like pattern. As we move up the chalice, it begins to widen and the diamond-like pattern softens to reflect the shape of a rose petal. The widest point of the chalice is reached about 3/4</a:t>
            </a:r>
            <a:r>
              <a:rPr lang="en-US" sz="1800" baseline="30000" dirty="0">
                <a:effectLst/>
                <a:latin typeface="Times New Roman" panose="02020603050405020304" pitchFamily="18" charset="0"/>
                <a:ea typeface="Times New Roman" panose="02020603050405020304" pitchFamily="18" charset="0"/>
                <a:cs typeface="Times New Roman" panose="02020603050405020304" pitchFamily="18" charset="0"/>
              </a:rPr>
              <a:t>th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of the way up then, the chalice abruptly narrows again to a thin decorative finial at the top.</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indent="0">
              <a:spcBef>
                <a:spcPts val="0"/>
              </a:spcBef>
              <a:spcAft>
                <a:spcPts val="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front and slightly right of the chalice is an indistinct indication of a vase filled with three roses. The two roses on the left are a cooler white color, and the third on the right is a much warmer yellow. At their height, the roses reach the widest point of the chalice.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the foreground in front of all of this, there is a shallow bowl in the center of the painting filled with roses and other small flowers. In the bowl are two roses on the left side, one which is more of a peachy pink, and one which is more yellow, close in color to the rose in the vase on the right side. The roses in the bowl are about double the size of the roses in the vase and have fully opened. In the right side of the bowl are small yellow flowers. At their highest point, the flowers in the bowl reach about halfway up the vase between the bowl and the chalice.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indent="0">
              <a:spcBef>
                <a:spcPts val="0"/>
              </a:spcBef>
              <a:spcAft>
                <a:spcPts val="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Scattered on the surface that the bowl sits on are some small flowers still attached to a stem, as well as a few rose petals. Slightly behind the bowl to the left is a pink rose with some small white flowers. Weir painted each of these flowers in a loose, impressionist brushstroke, despite his prior opposition to the style.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58349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55442-47D1-9846-35D7-6259DCFF53E6}"/>
              </a:ext>
            </a:extLst>
          </p:cNvPr>
          <p:cNvSpPr>
            <a:spLocks noGrp="1"/>
          </p:cNvSpPr>
          <p:nvPr>
            <p:ph type="title"/>
          </p:nvPr>
        </p:nvSpPr>
        <p:spPr/>
        <p:txBody>
          <a:bodyPr>
            <a:normAutofit/>
          </a:bodyPr>
          <a:lstStyle/>
          <a:p>
            <a:r>
              <a:rPr lang="en-US" sz="4000" i="1" dirty="0"/>
              <a:t>Family on Horse Drawn Cart</a:t>
            </a:r>
            <a:r>
              <a:rPr lang="en-US" sz="4000" dirty="0"/>
              <a:t>, Joseph Paul Vorst</a:t>
            </a:r>
            <a:endParaRPr lang="en-US" sz="4000" i="1" dirty="0"/>
          </a:p>
        </p:txBody>
      </p:sp>
      <p:sp>
        <p:nvSpPr>
          <p:cNvPr id="3" name="Content Placeholder 2">
            <a:extLst>
              <a:ext uri="{FF2B5EF4-FFF2-40B4-BE49-F238E27FC236}">
                <a16:creationId xmlns:a16="http://schemas.microsoft.com/office/drawing/2014/main" id="{B8FA8750-1D63-B7A8-CE2D-35B771BF709A}"/>
              </a:ext>
            </a:extLst>
          </p:cNvPr>
          <p:cNvSpPr>
            <a:spLocks noGrp="1"/>
          </p:cNvSpPr>
          <p:nvPr>
            <p:ph idx="1"/>
          </p:nvPr>
        </p:nvSpPr>
        <p:spPr/>
        <p:txBody>
          <a:bodyPr>
            <a:normAutofit fontScale="85000" lnSpcReduction="20000"/>
          </a:bodyPr>
          <a:lstStyle/>
          <a:p>
            <a:pPr marL="0" marR="0">
              <a:spcBef>
                <a:spcPts val="0"/>
              </a:spcBef>
              <a:spcAft>
                <a:spcPts val="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Family on Horse Drawn Cart </a:t>
            </a:r>
            <a:r>
              <a:rPr lang="en-US" sz="1800" dirty="0">
                <a:effectLst/>
                <a:latin typeface="Calibri" panose="020F0502020204030204" pitchFamily="34" charset="0"/>
                <a:ea typeface="Calibri" panose="020F0502020204030204" pitchFamily="34" charset="0"/>
                <a:cs typeface="Times New Roman" panose="02020603050405020304" pitchFamily="18" charset="0"/>
              </a:rPr>
              <a:t>by Joseph Paul Vorst is a painting that measures about 32 inches square. Vorst depicts a black family headed up a hill to church on a wooden cart with metal wheels drawn by a single horse. The cart and the family fill the majority of the piece, headed away from the viewer along a country road that curves along the right side of the painting. The road winds toward a church in the distance in the far upper right corner with a large tree shading the church’s courtyard. The parents are seated in the front of the cart (mother on the left, father on the right), facing away from the viewer, while their four children slouch in the back. In the scene, the parents have stopped the cart to talk with a woman walking by, although the woman is mostly obscured by the cart and the mother’s arm as she reaches up to touch her white hat. The mother is also wearing a white scarf around her neck and a yellow dress. The father is wearing a wide-brimmed gray hat, with a white shirt and white pants. His right leg dangles over the outside of the cart, showing part of his bare lower leg and a brown boot. Their three daughters and one son all sitting in the back of the cart look as though the ride to the church is longer than they would have liked. On the left the cart bed, one of the older daughters and the youngest daughter look off to the right, over the shoulder of the viewer. While they seem to be looking at the same thing, it holds no interest for either of them. The older daughter sits at the edge of the cart, her legs dangling over the back. She is wearing a white sleeveless dress with a wide, flowing collar; a white hat with a small brim, angled to sit lower over her right ear; white high-heeled shoes; and is holding a couple of small red rosebuds in her hands as she leans against the side of the wagon. The youngest daughter sits in the back of the wagon, and is wearing a pink dress with a white pillbox hat with several braids hanging down, one of which rests on her forehead. The third daughter and the son sit on the right side of the cart, facing down at something in the center of the wagon bed, equally disinterested. The daughter’s legs hang off the back of the cart like the first, and her face is turned away, letting the viewer see her head graced with a white ribbon that encircles intricate braids running horizontally across the back of her head. She is also wearing a white sleeveless dress with white high-heeled shoes, and her stockings have rolled down her legs and gathered about her ankles. The son is wearing a tan newsboy cap: rounded in the back with a small stiff brim in front. He is also wearing a white shirt with red suspenders. Along the left side of the lane, a small storefront is nestled between two small trees, with two more trees running along the road toward the church. Outside the building are two gas pumps from the 1930s or 1940s, indicating the popularity of automobiles at the time. Though the family may not be able to afford a car, it is evident that they dress nicely for church. The gas pumps, like the trees, figures, and entire painting, are stylized, or painted without extreme naturalism.  Behind the building on the left, running along the upper part of the painting, is a small hill, tracing along a cloudy blue sky. </a:t>
            </a:r>
          </a:p>
        </p:txBody>
      </p:sp>
    </p:spTree>
    <p:extLst>
      <p:ext uri="{BB962C8B-B14F-4D97-AF65-F5344CB8AC3E}">
        <p14:creationId xmlns:p14="http://schemas.microsoft.com/office/powerpoint/2010/main" val="716013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473B6-9EDC-4C02-23F7-0E408AB57544}"/>
              </a:ext>
            </a:extLst>
          </p:cNvPr>
          <p:cNvSpPr>
            <a:spLocks noGrp="1"/>
          </p:cNvSpPr>
          <p:nvPr>
            <p:ph type="title"/>
          </p:nvPr>
        </p:nvSpPr>
        <p:spPr/>
        <p:txBody>
          <a:bodyPr>
            <a:normAutofit/>
          </a:bodyPr>
          <a:lstStyle/>
          <a:p>
            <a:r>
              <a:rPr lang="en-US" sz="4000" dirty="0"/>
              <a:t>Shorter Exercises</a:t>
            </a:r>
          </a:p>
        </p:txBody>
      </p:sp>
      <p:sp>
        <p:nvSpPr>
          <p:cNvPr id="3" name="Content Placeholder 2">
            <a:extLst>
              <a:ext uri="{FF2B5EF4-FFF2-40B4-BE49-F238E27FC236}">
                <a16:creationId xmlns:a16="http://schemas.microsoft.com/office/drawing/2014/main" id="{5E9F0814-0A1A-D3DC-89F7-5D3ED2D7B9CA}"/>
              </a:ext>
            </a:extLst>
          </p:cNvPr>
          <p:cNvSpPr>
            <a:spLocks noGrp="1"/>
          </p:cNvSpPr>
          <p:nvPr>
            <p:ph idx="1"/>
          </p:nvPr>
        </p:nvSpPr>
        <p:spPr/>
        <p:txBody>
          <a:bodyPr/>
          <a:lstStyle/>
          <a:p>
            <a:pPr lvl="1"/>
            <a:endParaRPr lang="en-US" dirty="0"/>
          </a:p>
          <a:p>
            <a:pPr lvl="1"/>
            <a:endParaRPr lang="en-US" dirty="0"/>
          </a:p>
          <a:p>
            <a:pPr lvl="1"/>
            <a:endParaRPr lang="en-US" dirty="0"/>
          </a:p>
        </p:txBody>
      </p:sp>
    </p:spTree>
    <p:extLst>
      <p:ext uri="{BB962C8B-B14F-4D97-AF65-F5344CB8AC3E}">
        <p14:creationId xmlns:p14="http://schemas.microsoft.com/office/powerpoint/2010/main" val="781145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A221E-AFE4-9EE1-D174-9B15758F4C56}"/>
              </a:ext>
            </a:extLst>
          </p:cNvPr>
          <p:cNvSpPr>
            <a:spLocks noGrp="1"/>
          </p:cNvSpPr>
          <p:nvPr>
            <p:ph type="title"/>
          </p:nvPr>
        </p:nvSpPr>
        <p:spPr/>
        <p:txBody>
          <a:bodyPr>
            <a:normAutofit/>
          </a:bodyPr>
          <a:lstStyle/>
          <a:p>
            <a:r>
              <a:rPr lang="en-US" sz="4000" i="1" dirty="0"/>
              <a:t>Fallen Monarchs, </a:t>
            </a:r>
            <a:r>
              <a:rPr lang="en-US" sz="4000" dirty="0"/>
              <a:t>William Bliss Baker</a:t>
            </a:r>
            <a:endParaRPr lang="en-US" sz="4000" i="1" dirty="0"/>
          </a:p>
        </p:txBody>
      </p:sp>
      <p:sp>
        <p:nvSpPr>
          <p:cNvPr id="3" name="Content Placeholder 2">
            <a:extLst>
              <a:ext uri="{FF2B5EF4-FFF2-40B4-BE49-F238E27FC236}">
                <a16:creationId xmlns:a16="http://schemas.microsoft.com/office/drawing/2014/main" id="{29471E4C-2BB0-6809-DC5F-56A7FF8B9FE0}"/>
              </a:ext>
            </a:extLst>
          </p:cNvPr>
          <p:cNvSpPr>
            <a:spLocks noGrp="1"/>
          </p:cNvSpPr>
          <p:nvPr>
            <p:ph idx="1"/>
          </p:nvPr>
        </p:nvSpPr>
        <p:spPr/>
        <p:txBody>
          <a:bodyPr/>
          <a:lstStyle/>
          <a:p>
            <a:pPr marL="0" marR="0">
              <a:spcBef>
                <a:spcPts val="0"/>
              </a:spcBef>
              <a:spcAft>
                <a:spcPts val="0"/>
              </a:spcAft>
            </a:pPr>
            <a:r>
              <a:rPr lang="en-US" sz="1800" i="1" dirty="0">
                <a:effectLst/>
                <a:latin typeface="Calibri" panose="020F0502020204030204" pitchFamily="34" charset="0"/>
                <a:ea typeface="Calibri" panose="020F0502020204030204" pitchFamily="34" charset="0"/>
              </a:rPr>
              <a:t>Fallen Monarchs </a:t>
            </a:r>
            <a:r>
              <a:rPr lang="en-US" sz="1800" dirty="0">
                <a:effectLst/>
                <a:latin typeface="Calibri" panose="020F0502020204030204" pitchFamily="34" charset="0"/>
                <a:ea typeface="Calibri" panose="020F0502020204030204" pitchFamily="34" charset="0"/>
              </a:rPr>
              <a:t>by William Bliss Baker is a landscape painting that measures about 30 inches tall by about 40 inches wide. Baker places the viewer within a forest scene with predominantly grayed trees, showing a hint of morning sunlight filtering through some of the more distant trees. Yellow and brown autumn leaves cling to the mostly bare tree branches and litter the forest floor. While most of the trees in the painting are relatively young, on the right, there is a large, weathered tree, which has fallen to the ground towards the viewer. To the left of this fallen tree, starting in roughly the center of the canvas, a small river approaches the viewer, splitting off to both sides of the canvas. The still river is mostly brown from the reflection of the trees and the leaves floating atop it. In the center of the canvas where the river is first visible, a second fallen tree is found. This tree spans the river, creating a bridge over the water. On the left side, there are two tall trees, one about twice as wide as the other, whose tops cannot be seen in view. Despite the weather edging toward winter, Baker’s use of gold, particularly in the fall leaves, and the lush, green moss on several tree trunks adds a feeling of warmth to the scene. The tall, slender trees standing vertically throughout the painting also lend a feeling of majesty to the overall view. The ornate, gilded frame, covered in leaves and flowers, and the inscription in the bottom center of the frame furthers this thought. It says, “These lofty trees wave not less proudly that their ancestors </a:t>
            </a:r>
            <a:r>
              <a:rPr lang="en-US" sz="1800" dirty="0" err="1">
                <a:effectLst/>
                <a:latin typeface="Calibri" panose="020F0502020204030204" pitchFamily="34" charset="0"/>
                <a:ea typeface="Calibri" panose="020F0502020204030204" pitchFamily="34" charset="0"/>
              </a:rPr>
              <a:t>moulder</a:t>
            </a:r>
            <a:r>
              <a:rPr lang="en-US" sz="1800" dirty="0">
                <a:effectLst/>
                <a:latin typeface="Calibri" panose="020F0502020204030204" pitchFamily="34" charset="0"/>
                <a:ea typeface="Calibri" panose="020F0502020204030204" pitchFamily="34" charset="0"/>
              </a:rPr>
              <a:t> beneath them.”</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rPr>
              <a:t> </a:t>
            </a:r>
          </a:p>
          <a:p>
            <a:endParaRPr lang="en-US" dirty="0"/>
          </a:p>
        </p:txBody>
      </p:sp>
    </p:spTree>
    <p:extLst>
      <p:ext uri="{BB962C8B-B14F-4D97-AF65-F5344CB8AC3E}">
        <p14:creationId xmlns:p14="http://schemas.microsoft.com/office/powerpoint/2010/main" val="15343619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8A42E-0605-EEC4-D7B6-25C0993C3663}"/>
              </a:ext>
            </a:extLst>
          </p:cNvPr>
          <p:cNvSpPr>
            <a:spLocks noGrp="1"/>
          </p:cNvSpPr>
          <p:nvPr>
            <p:ph type="title"/>
          </p:nvPr>
        </p:nvSpPr>
        <p:spPr/>
        <p:txBody>
          <a:bodyPr>
            <a:normAutofit/>
          </a:bodyPr>
          <a:lstStyle/>
          <a:p>
            <a:r>
              <a:rPr lang="en-US" sz="4000" i="1" dirty="0"/>
              <a:t>Mrs. Edward Goetz</a:t>
            </a:r>
            <a:r>
              <a:rPr lang="en-US" sz="4000" dirty="0"/>
              <a:t>, John Singer Sargent</a:t>
            </a:r>
            <a:endParaRPr lang="en-US" sz="4000" i="1" dirty="0"/>
          </a:p>
        </p:txBody>
      </p:sp>
      <p:sp>
        <p:nvSpPr>
          <p:cNvPr id="3" name="Content Placeholder 2">
            <a:extLst>
              <a:ext uri="{FF2B5EF4-FFF2-40B4-BE49-F238E27FC236}">
                <a16:creationId xmlns:a16="http://schemas.microsoft.com/office/drawing/2014/main" id="{1265AE63-E4F2-B4E8-6D5D-6FB587645B92}"/>
              </a:ext>
            </a:extLst>
          </p:cNvPr>
          <p:cNvSpPr>
            <a:spLocks noGrp="1"/>
          </p:cNvSpPr>
          <p:nvPr>
            <p:ph idx="1"/>
          </p:nvPr>
        </p:nvSpPr>
        <p:spPr/>
        <p:txBody>
          <a:bodyPr/>
          <a:lstStyle/>
          <a:p>
            <a:r>
              <a:rPr lang="en-US" sz="1800" i="1" dirty="0">
                <a:effectLst/>
                <a:latin typeface="Calibri" panose="020F0502020204030204" pitchFamily="34" charset="0"/>
                <a:ea typeface="Calibri" panose="020F0502020204030204" pitchFamily="34" charset="0"/>
              </a:rPr>
              <a:t>Mrs. Edward Goetz </a:t>
            </a:r>
            <a:r>
              <a:rPr lang="en-US" sz="1800" dirty="0">
                <a:effectLst/>
                <a:latin typeface="Calibri" panose="020F0502020204030204" pitchFamily="34" charset="0"/>
                <a:ea typeface="Calibri" panose="020F0502020204030204" pitchFamily="34" charset="0"/>
              </a:rPr>
              <a:t>by John Singer Sargent is a painting that measures about 58 inches tall and 42 inches wide. This portrait of Mrs. Goetz shows the subject seated in a chair with decorative wood trim and white velvet fabric, decorated with an occasional red and blue flower pattern. Both Mrs. Edward Goetz and the chair she sits in are angled slightly toward the right side of the image, but Mrs. Goetz turns her head to look straight at the viewer. Mrs. Goetz is an older white woman with close set gray eyes, a long slender nose, and slightly pursed red lips. Although she does not have a lot of wrinkles, her soft skin and gray hair give away her age. Her hair is pulled up and pinned decoratively on her head, and she sits with her back straight, her left hand resting on the chair’s armrest, and her right hand resting in her lap. Her stately and stiff posture contrast the kind and peaceful expression on her face. Mrs. Goetz is clothed in a black long-sleeved gown and a chiffon shawl embellished with lace atop of it, gathered and knotted in front just above her waist, but trailing off to her right side under her forearm. She also wears a black choker necklace. She appears to be a woman of some wealth, based on the opulent dress, the rings adorning one of her fingers on each hand, and her pearl earrings. Behind her, the light wall is mostly bare, but features wooden trim and a border of a delicate gold vine with leaves, twining around a thin, straight gold line. This border runs behind her chair and then up the edges of the canvas on the left and the right. The largely blank background serves to focus the viewer’s attention back on Mrs. Goetz. Sargent’s bold yet loose brushstrokes suggest more detail than they actually depict. </a:t>
            </a:r>
          </a:p>
          <a:p>
            <a:endParaRPr lang="en-US" dirty="0"/>
          </a:p>
        </p:txBody>
      </p:sp>
    </p:spTree>
    <p:extLst>
      <p:ext uri="{BB962C8B-B14F-4D97-AF65-F5344CB8AC3E}">
        <p14:creationId xmlns:p14="http://schemas.microsoft.com/office/powerpoint/2010/main" val="453263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4D85A-2E32-F6C5-3FE3-CB3611EFCDB3}"/>
              </a:ext>
            </a:extLst>
          </p:cNvPr>
          <p:cNvSpPr>
            <a:spLocks noGrp="1"/>
          </p:cNvSpPr>
          <p:nvPr>
            <p:ph type="title"/>
          </p:nvPr>
        </p:nvSpPr>
        <p:spPr/>
        <p:txBody>
          <a:bodyPr>
            <a:normAutofit/>
          </a:bodyPr>
          <a:lstStyle/>
          <a:p>
            <a:r>
              <a:rPr lang="en-US" sz="4000" i="1" dirty="0"/>
              <a:t>Premier Chagrin</a:t>
            </a:r>
            <a:r>
              <a:rPr lang="en-US" sz="4000" dirty="0"/>
              <a:t> (First Grief), Daniel Ridgway Knight</a:t>
            </a:r>
            <a:endParaRPr lang="en-US" sz="4000" i="1" dirty="0"/>
          </a:p>
        </p:txBody>
      </p:sp>
      <p:sp>
        <p:nvSpPr>
          <p:cNvPr id="3" name="Content Placeholder 2">
            <a:extLst>
              <a:ext uri="{FF2B5EF4-FFF2-40B4-BE49-F238E27FC236}">
                <a16:creationId xmlns:a16="http://schemas.microsoft.com/office/drawing/2014/main" id="{744977F7-9F74-B827-1039-EA96B4544D62}"/>
              </a:ext>
            </a:extLst>
          </p:cNvPr>
          <p:cNvSpPr>
            <a:spLocks noGrp="1"/>
          </p:cNvSpPr>
          <p:nvPr>
            <p:ph idx="1"/>
          </p:nvPr>
        </p:nvSpPr>
        <p:spPr/>
        <p:txBody>
          <a:bodyPr>
            <a:normAutofit fontScale="77500" lnSpcReduction="20000"/>
          </a:bodyPr>
          <a:lstStyle/>
          <a:p>
            <a:pPr marL="0" marR="0">
              <a:spcBef>
                <a:spcPts val="0"/>
              </a:spcBef>
              <a:spcAft>
                <a:spcPts val="0"/>
              </a:spcAft>
            </a:pPr>
            <a:r>
              <a:rPr lang="en-US" sz="1800" i="1" dirty="0">
                <a:effectLst/>
                <a:latin typeface="Calibri" panose="020F0502020204030204" pitchFamily="34" charset="0"/>
                <a:ea typeface="Calibri" panose="020F0502020204030204" pitchFamily="34" charset="0"/>
              </a:rPr>
              <a:t>Premier Chagrin</a:t>
            </a:r>
            <a:r>
              <a:rPr lang="en-US" sz="1800" dirty="0">
                <a:effectLst/>
                <a:latin typeface="Calibri" panose="020F0502020204030204" pitchFamily="34" charset="0"/>
                <a:ea typeface="Calibri" panose="020F0502020204030204" pitchFamily="34" charset="0"/>
              </a:rPr>
              <a:t> by Daniel Ridgway Knight is a portrait-oriented painting that measures about 60 inches tall by about 47 inches wide. The title, </a:t>
            </a:r>
            <a:r>
              <a:rPr lang="en-US" sz="1800" i="1" dirty="0">
                <a:effectLst/>
                <a:latin typeface="Calibri" panose="020F0502020204030204" pitchFamily="34" charset="0"/>
                <a:ea typeface="Calibri" panose="020F0502020204030204" pitchFamily="34" charset="0"/>
              </a:rPr>
              <a:t>Premier Chagrin</a:t>
            </a:r>
            <a:r>
              <a:rPr lang="en-US" sz="1800" dirty="0">
                <a:effectLst/>
                <a:latin typeface="Calibri" panose="020F0502020204030204" pitchFamily="34" charset="0"/>
                <a:ea typeface="Calibri" panose="020F0502020204030204" pitchFamily="34" charset="0"/>
              </a:rPr>
              <a:t>, translates from French as “first grief.” In this quiet countryside scene, two young white women sit on a low stone wall. The moss-covered wall is on the side of a road, though only the edge of the dirt road and dying plant life are visible. The clothing these women wear indicate they are French peasants from the 19</a:t>
            </a:r>
            <a:r>
              <a:rPr lang="en-US" sz="1800" baseline="30000" dirty="0">
                <a:effectLst/>
                <a:latin typeface="Calibri" panose="020F0502020204030204" pitchFamily="34" charset="0"/>
                <a:ea typeface="Calibri" panose="020F0502020204030204" pitchFamily="34" charset="0"/>
              </a:rPr>
              <a:t>th</a:t>
            </a:r>
            <a:r>
              <a:rPr lang="en-US" sz="1800" dirty="0">
                <a:effectLst/>
                <a:latin typeface="Calibri" panose="020F0502020204030204" pitchFamily="34" charset="0"/>
                <a:ea typeface="Calibri" panose="020F0502020204030204" pitchFamily="34" charset="0"/>
              </a:rPr>
              <a:t> century. The first (the woman on the viewer’s left) sits fully on the wall, her body turned partially in towards the woman on the viewer’s right, but her face turned so far that even a profile is barely visible.  The first woman’s legs and feet (covered in dark gray stockings and light brown wooden clogs) dangle just above the ground. Her hair is pulled up in a bun with a yellow scarf wrapped tightly around her head, leaving only the edges of her dark hair visible. The long sleeves of her white shirt are rolled up toward her elbows, and a dark brown bodice laced up in the front holds the shirt close to her body. The bodice is the top of an overdress, the skirt of which is pulled up around her waist. The overdress features a subtle rusty red polka-dotted pattern, and the ankle-length underskirt is a soft azure blue. This skirt, along with her yellow headscarf, are the two brightest colors in the painting, drawing the viewer’s attention to this first woman. Though her face is turned away from the viewer, the red color in her cheeks is clearly visible. With her left hand, she braces the top of the rock wall, and her right hand rests on her left leg. She leans in toward the woman on the right, indicating trust. </a:t>
            </a:r>
          </a:p>
          <a:p>
            <a:pPr marL="0" marR="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woman on the viewer’s right sits on the edge of the wall, supported both by the wall beneath her and her feet on the ground. She looks at the first woman, as if waiting for her companion to speak. The young woman on the viewer’s right has dark hair, which is gathered up into a bun at the crown of her head. Her white long-sleeved shirt peeks out from under a midnight blue overcoat with a mustard yellow plaid pattern. The half-sleeve overcoat reaches her mid-thigh, and is cinched at the waist. She also wears a cotton skirt, the color of light brown leather, as well as tan stockings and worn black boots with brown tips. A thick wicker basket rests against the side of her leg, with the basket’s handle in the crook of the woman’s left arm. This arm is relaxed, resting against the edge of the basket. The basket is tipped slightly forward, revealing a blue fabric in the bottom which matches the first woman’s skirt. Her right hand reaches out and rests on the first woman’s right hand as if to console or give comfort to her after what she has just shared. While the two faces seem relatively still, there is a peaceful quality to the scene as two women connect over a shared pain. Behind them, a countryside stretches out to meet the light sky across the top fourth of the painting. A light blue river flows across the background, weaving back and forth on the right side of the painting. Both to the left of and behind the river are some hills covered with periodic groves of trees, their yellow autumn leaves getting ready to fall. The landscape elements in the background are painted in a looser brushstroke, in contrast to the precise detail of the women in the foreground and wall on which they sit. </a:t>
            </a:r>
          </a:p>
        </p:txBody>
      </p:sp>
    </p:spTree>
    <p:extLst>
      <p:ext uri="{BB962C8B-B14F-4D97-AF65-F5344CB8AC3E}">
        <p14:creationId xmlns:p14="http://schemas.microsoft.com/office/powerpoint/2010/main" val="1612652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CCE3-2804-506A-3207-582475261472}"/>
              </a:ext>
            </a:extLst>
          </p:cNvPr>
          <p:cNvSpPr>
            <a:spLocks noGrp="1"/>
          </p:cNvSpPr>
          <p:nvPr>
            <p:ph type="title"/>
          </p:nvPr>
        </p:nvSpPr>
        <p:spPr/>
        <p:txBody>
          <a:bodyPr>
            <a:normAutofit/>
          </a:bodyPr>
          <a:lstStyle/>
          <a:p>
            <a:r>
              <a:rPr lang="en-US" sz="4000" i="1" dirty="0"/>
              <a:t>Ladies at Dinner</a:t>
            </a:r>
            <a:r>
              <a:rPr lang="en-US" sz="4000" dirty="0"/>
              <a:t>, Dorothy Weir Young</a:t>
            </a:r>
            <a:endParaRPr lang="en-US" sz="4000" i="1" dirty="0"/>
          </a:p>
        </p:txBody>
      </p:sp>
      <p:sp>
        <p:nvSpPr>
          <p:cNvPr id="3" name="Content Placeholder 2">
            <a:extLst>
              <a:ext uri="{FF2B5EF4-FFF2-40B4-BE49-F238E27FC236}">
                <a16:creationId xmlns:a16="http://schemas.microsoft.com/office/drawing/2014/main" id="{EE8D016E-C209-D02F-BF78-9305464F5D7E}"/>
              </a:ext>
            </a:extLst>
          </p:cNvPr>
          <p:cNvSpPr>
            <a:spLocks noGrp="1"/>
          </p:cNvSpPr>
          <p:nvPr>
            <p:ph idx="1"/>
          </p:nvPr>
        </p:nvSpPr>
        <p:spPr/>
        <p:txBody>
          <a:bodyPr>
            <a:normAutofit fontScale="62500" lnSpcReduction="20000"/>
          </a:bodyPr>
          <a:lstStyle/>
          <a:p>
            <a:pPr marL="0" marR="0">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Ladies at Dinner</a:t>
            </a:r>
            <a:r>
              <a:rPr lang="en-US" sz="1800" dirty="0">
                <a:effectLst/>
                <a:latin typeface="Calibri" panose="020F0502020204030204" pitchFamily="34" charset="0"/>
                <a:ea typeface="Calibri" panose="020F0502020204030204" pitchFamily="34" charset="0"/>
                <a:cs typeface="Times New Roman" panose="02020603050405020304" pitchFamily="18" charset="0"/>
              </a:rPr>
              <a:t>, by Dorothy Weir Young, is nearly square, measuring at about 30” tall and 27” wide. The painting depicts five white women gathered around a square dining room table made of dark wood. The table is angled, as if the viewer stands at the corner. One lady sits in a mismatched chair on each side of the table: Though their designs differ, these tall chairs are each wooden with upholstered seats and backs. The fifth woman stands at the corner opposite the viewer, holding a bowl as the seated woman to the viewer’s left serves herself. The early 1900s setting is established through the furniture and clothing. At each place setting, the low bowls with wide rims are still empty, the silverware untouched, but the napkins have been unfolded across the ladies’ laps. A porcelain bowl in the center of the wooden table holds a colorful arrangement not intended for eating.</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Around the table, the women are as follows, moving clockwise from left to right:</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we see a young woman in a long tan dress; pink flowers adorn the elbow-sleeved outfit. She is seated mostly facing away from the viewer, with her legs are crossed at the ankles, just above the black heels on her feet. Her right elbow rests on the wooden arm of the chair, and her hand on the table; her light brown hair is pulled into a small bun at the nape of her neck, and she looks at the woman on her right (who will be the fifth woman described).</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To the first lady’s left is the woman who serves herself from the proffered serving bowl. She wears a light blue short-sleeved dress. Her dirty blond hair is also pulled back. Additional details are not visible from this vantage point.</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woman stands, holding the serving bowl for the second lady in her left hand, with her right hand down at her side. She wears a white collared blouse and white skirt. Her graying hair is also pulled back.</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To the third woman’s left is the woman with the darkest hair. She wears a rich teal top, long black skirt, and heels. It is not clear how long her sleeves are with her hands in her lap. She looks to her left at the fifth woman, who is on the viewer’s right.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fifth lady sits up straight in her long plum dress with full-length sleeves and a mauve collar. She wears her dark hair short, and folds both hands in her lap. Unlike the first lady, at whom she looks, her chair does not have any armrests.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dining room features brown carpet and rosy pink walls on which hang multiple paintings by the artist’s father: J. Alden Weir. The left wall features a full-length portrait on the left, with a small landscape next to it. The portrait is of Dorothy’s mother Anna in a black dress with a lace bodice and cuffs. The right wall shows an open doorway on the left, leading to another room where an armoire and additional paintings are visible. To the right of the doorway features a portrait of Dorothy’s paternal grandfather, Robert Walter Weir, seated and wearing a dark suit and bowtie.</a:t>
            </a:r>
          </a:p>
        </p:txBody>
      </p:sp>
    </p:spTree>
    <p:extLst>
      <p:ext uri="{BB962C8B-B14F-4D97-AF65-F5344CB8AC3E}">
        <p14:creationId xmlns:p14="http://schemas.microsoft.com/office/powerpoint/2010/main" val="30082665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47E01-FB86-E660-B1D3-5D37447C78AB}"/>
              </a:ext>
            </a:extLst>
          </p:cNvPr>
          <p:cNvSpPr>
            <a:spLocks noGrp="1"/>
          </p:cNvSpPr>
          <p:nvPr>
            <p:ph type="title"/>
          </p:nvPr>
        </p:nvSpPr>
        <p:spPr/>
        <p:txBody>
          <a:bodyPr>
            <a:normAutofit/>
          </a:bodyPr>
          <a:lstStyle/>
          <a:p>
            <a:r>
              <a:rPr lang="en-US" sz="4000" i="1" dirty="0"/>
              <a:t>In the Beginning</a:t>
            </a:r>
            <a:r>
              <a:rPr lang="en-US" sz="4000" dirty="0"/>
              <a:t>, Ernie Barnes</a:t>
            </a:r>
            <a:endParaRPr lang="en-US" sz="4000" i="1" dirty="0"/>
          </a:p>
        </p:txBody>
      </p:sp>
      <p:sp>
        <p:nvSpPr>
          <p:cNvPr id="3" name="Content Placeholder 2">
            <a:extLst>
              <a:ext uri="{FF2B5EF4-FFF2-40B4-BE49-F238E27FC236}">
                <a16:creationId xmlns:a16="http://schemas.microsoft.com/office/drawing/2014/main" id="{BA73804D-BD84-2E92-F451-66AF28141A12}"/>
              </a:ext>
            </a:extLst>
          </p:cNvPr>
          <p:cNvSpPr>
            <a:spLocks noGrp="1"/>
          </p:cNvSpPr>
          <p:nvPr>
            <p:ph idx="1"/>
          </p:nvPr>
        </p:nvSpPr>
        <p:spPr/>
        <p:txBody>
          <a:bodyPr>
            <a:normAutofit fontScale="92500" lnSpcReduction="20000"/>
          </a:bodyPr>
          <a:lstStyle/>
          <a:p>
            <a:pPr marL="0" marR="0">
              <a:spcBef>
                <a:spcPts val="0"/>
              </a:spcBef>
              <a:spcAft>
                <a:spcPts val="0"/>
              </a:spcAft>
            </a:pP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In the Beginning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by Ernie Barnes</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is a landscape-oriented painting measuring 23” tall and 29” wide, which he painted around 1970. In the left foreground of this painting is a young man who faces the viewer’s right side of the canvas, but is also turned away towards a basketball hoop farther in the distance. This young man with medium-dark skin wears a red baseball cap, white t-shirt tucked into his light wash blue jeans, and white sneakers. His figure is elongated, and his hips are exaggeratedly shifted due to his weight being on his left leg while his right knee is bent. The concave arch in his back pushes his chest forward. His arms stretch over his head, following through on the basketball he has just shot, but it is evident that he has pushed off with both hands equally, rather than following through with his non-dominant hand. The basketball lingers in midair, just right of center of the canvas, almost to the hoop. The hoop, in the right third of the frame, is a worn homemade hoop with wooden slats for the backboard. In the background of the painting is a wooden house, which is the only other evidence of life in the scene. A few windows and covered porch are visible. Tall yellow grass grows on the ground the young man stands on, and it waves in a gentle breeze as indicated by its diagonal direction, and further emphasized by the loose, feathery brushstrokes. Soft grey clouds overtake the sky, though it does not look as though it will storm, and the entire piece is framed in worn wood. </a:t>
            </a:r>
          </a:p>
          <a:p>
            <a:pPr marL="0" marR="0" indent="0">
              <a:spcBef>
                <a:spcPts val="0"/>
              </a:spcBef>
              <a:spcAft>
                <a:spcPts val="0"/>
              </a:spcAft>
              <a:buNone/>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a:spcBef>
                <a:spcPts val="0"/>
              </a:spcBef>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worn wooden frame pays homage to the white picket fence that once surrounded the home of the artist’s parents. When Ernie Barnes was preparing for his first solo exhibit, he received the news that his father had suffered a stroke. He drove across the country to be with his parents, and while there, he finished preparing for his exhibition. One day he noticed the fence his father had always taken such good care of had begun to look a bit worn. He took a painting and leaned it against the fence. He then said, “</a:t>
            </a:r>
            <a:r>
              <a:rPr lang="en-US" sz="1800" i="1" dirty="0">
                <a:effectLst/>
                <a:latin typeface="Calibri" panose="020F0502020204030204" pitchFamily="34" charset="0"/>
                <a:ea typeface="Times New Roman" panose="02020603050405020304" pitchFamily="18" charset="0"/>
                <a:cs typeface="Calibri" panose="020F0502020204030204" pitchFamily="34" charset="0"/>
              </a:rPr>
              <a:t>I was startled at the marriage between the old wood fence and the painting.  It was perfect.  In tribute, Daddy’s fence would hug all my paintings in a prestigious New York gallery.  That would have made him smile.”</a:t>
            </a: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41104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10C5E-D268-4A8C-00F7-6D8D0B28573E}"/>
              </a:ext>
            </a:extLst>
          </p:cNvPr>
          <p:cNvSpPr>
            <a:spLocks noGrp="1"/>
          </p:cNvSpPr>
          <p:nvPr>
            <p:ph type="title"/>
          </p:nvPr>
        </p:nvSpPr>
        <p:spPr/>
        <p:txBody>
          <a:bodyPr>
            <a:normAutofit/>
          </a:bodyPr>
          <a:lstStyle/>
          <a:p>
            <a:r>
              <a:rPr lang="en-US" sz="4000" dirty="0"/>
              <a:t>Additional Resources</a:t>
            </a:r>
          </a:p>
        </p:txBody>
      </p:sp>
      <p:sp>
        <p:nvSpPr>
          <p:cNvPr id="3" name="Content Placeholder 2">
            <a:extLst>
              <a:ext uri="{FF2B5EF4-FFF2-40B4-BE49-F238E27FC236}">
                <a16:creationId xmlns:a16="http://schemas.microsoft.com/office/drawing/2014/main" id="{0D695365-EEF1-3DC4-B367-F9307444B8A3}"/>
              </a:ext>
            </a:extLst>
          </p:cNvPr>
          <p:cNvSpPr>
            <a:spLocks noGrp="1"/>
          </p:cNvSpPr>
          <p:nvPr>
            <p:ph idx="1"/>
          </p:nvPr>
        </p:nvSpPr>
        <p:spPr/>
        <p:txBody>
          <a:bodyPr>
            <a:normAutofit/>
          </a:bodyPr>
          <a:lstStyle/>
          <a:p>
            <a:r>
              <a:rPr lang="en-US" sz="2400" dirty="0"/>
              <a:t>Additional lesson plans that incorporate English Language Arts can be found with the MOA Teacher Resources:</a:t>
            </a:r>
          </a:p>
          <a:p>
            <a:pPr lvl="1"/>
            <a:r>
              <a:rPr lang="en-US" sz="2000" dirty="0">
                <a:hlinkClick r:id="rId2"/>
              </a:rPr>
              <a:t>https://moa.byu.edu/00000184-155b-d2de-abb7-557bd9b90001/riding-the-girder-teaching-poster</a:t>
            </a:r>
            <a:endParaRPr lang="en-US" sz="2000" dirty="0"/>
          </a:p>
          <a:p>
            <a:pPr lvl="1"/>
            <a:r>
              <a:rPr lang="en-US" sz="2000" dirty="0">
                <a:hlinkClick r:id="rId3"/>
              </a:rPr>
              <a:t>https://moa.byu.edu/00000186-7a4f-da16-a7ef-ffdf645b0001</a:t>
            </a:r>
            <a:r>
              <a:rPr lang="en-US" sz="2000">
                <a:hlinkClick r:id="rId3"/>
              </a:rPr>
              <a:t>/converting-maynard-dixon-paintings-into-poetry-lance-larsen98-pdf</a:t>
            </a:r>
            <a:r>
              <a:rPr lang="en-US" sz="2000"/>
              <a:t> </a:t>
            </a:r>
            <a:endParaRPr lang="en-US" sz="2000" dirty="0"/>
          </a:p>
        </p:txBody>
      </p:sp>
    </p:spTree>
    <p:extLst>
      <p:ext uri="{BB962C8B-B14F-4D97-AF65-F5344CB8AC3E}">
        <p14:creationId xmlns:p14="http://schemas.microsoft.com/office/powerpoint/2010/main" val="1997699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EB683-2ADB-B1C8-C305-829339C58E0D}"/>
              </a:ext>
            </a:extLst>
          </p:cNvPr>
          <p:cNvSpPr>
            <a:spLocks noGrp="1"/>
          </p:cNvSpPr>
          <p:nvPr>
            <p:ph type="title"/>
          </p:nvPr>
        </p:nvSpPr>
        <p:spPr/>
        <p:txBody>
          <a:bodyPr>
            <a:normAutofit/>
          </a:bodyPr>
          <a:lstStyle/>
          <a:p>
            <a:r>
              <a:rPr lang="en-US" sz="4000" dirty="0"/>
              <a:t>Daily Writing</a:t>
            </a:r>
          </a:p>
        </p:txBody>
      </p:sp>
      <p:sp>
        <p:nvSpPr>
          <p:cNvPr id="3" name="Content Placeholder 2">
            <a:extLst>
              <a:ext uri="{FF2B5EF4-FFF2-40B4-BE49-F238E27FC236}">
                <a16:creationId xmlns:a16="http://schemas.microsoft.com/office/drawing/2014/main" id="{3A88F4C4-9324-1897-29DD-BFABFAC073F8}"/>
              </a:ext>
            </a:extLst>
          </p:cNvPr>
          <p:cNvSpPr>
            <a:spLocks noGrp="1"/>
          </p:cNvSpPr>
          <p:nvPr>
            <p:ph idx="1"/>
          </p:nvPr>
        </p:nvSpPr>
        <p:spPr/>
        <p:txBody>
          <a:bodyPr/>
          <a:lstStyle/>
          <a:p>
            <a:r>
              <a:rPr lang="en-US" sz="2400" dirty="0"/>
              <a:t>Suggested artwork:</a:t>
            </a:r>
          </a:p>
          <a:p>
            <a:pPr lvl="1"/>
            <a:r>
              <a:rPr lang="en-US" sz="2000" dirty="0">
                <a:hlinkClick r:id="rId2"/>
              </a:rPr>
              <a:t>https://moa.byu.edu/moa-artwork-of-the-week</a:t>
            </a:r>
            <a:r>
              <a:rPr lang="en-US" sz="2000" dirty="0"/>
              <a:t> (any)</a:t>
            </a:r>
          </a:p>
          <a:p>
            <a:r>
              <a:rPr lang="en-US" sz="2400" dirty="0"/>
              <a:t>Sample questions:</a:t>
            </a:r>
          </a:p>
          <a:p>
            <a:pPr lvl="1"/>
            <a:r>
              <a:rPr lang="en-US" sz="2000" dirty="0">
                <a:hlinkClick r:id="rId3"/>
              </a:rPr>
              <a:t>82 Questions</a:t>
            </a:r>
            <a:endParaRPr lang="en-US" sz="2000" dirty="0"/>
          </a:p>
          <a:p>
            <a:endParaRPr lang="en-US" dirty="0"/>
          </a:p>
        </p:txBody>
      </p:sp>
    </p:spTree>
    <p:extLst>
      <p:ext uri="{BB962C8B-B14F-4D97-AF65-F5344CB8AC3E}">
        <p14:creationId xmlns:p14="http://schemas.microsoft.com/office/powerpoint/2010/main" val="1060935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0D683-6C5F-8827-D8DB-DDC6956E47FC}"/>
              </a:ext>
            </a:extLst>
          </p:cNvPr>
          <p:cNvSpPr>
            <a:spLocks noGrp="1"/>
          </p:cNvSpPr>
          <p:nvPr>
            <p:ph type="title"/>
          </p:nvPr>
        </p:nvSpPr>
        <p:spPr/>
        <p:txBody>
          <a:bodyPr>
            <a:normAutofit/>
          </a:bodyPr>
          <a:lstStyle/>
          <a:p>
            <a:r>
              <a:rPr lang="en-US" sz="4000" dirty="0"/>
              <a:t>Journal Prompts</a:t>
            </a:r>
          </a:p>
        </p:txBody>
      </p:sp>
      <p:sp>
        <p:nvSpPr>
          <p:cNvPr id="3" name="Content Placeholder 2">
            <a:extLst>
              <a:ext uri="{FF2B5EF4-FFF2-40B4-BE49-F238E27FC236}">
                <a16:creationId xmlns:a16="http://schemas.microsoft.com/office/drawing/2014/main" id="{FE47ABD7-F7CA-CF5D-32DF-02853DA81442}"/>
              </a:ext>
            </a:extLst>
          </p:cNvPr>
          <p:cNvSpPr>
            <a:spLocks noGrp="1"/>
          </p:cNvSpPr>
          <p:nvPr>
            <p:ph idx="1"/>
          </p:nvPr>
        </p:nvSpPr>
        <p:spPr/>
        <p:txBody>
          <a:bodyPr>
            <a:normAutofit/>
          </a:bodyPr>
          <a:lstStyle/>
          <a:p>
            <a:pPr marL="171450" lvl="0" indent="-171450">
              <a:buFont typeface="Arial" panose="020B0604020202020204" pitchFamily="34" charset="0"/>
              <a:buChar char="•"/>
            </a:pPr>
            <a:r>
              <a:rPr lang="en-US" sz="2400" dirty="0"/>
              <a:t>Suggested artwork:</a:t>
            </a:r>
          </a:p>
          <a:p>
            <a:pPr marL="628650" lvl="1" indent="-171450"/>
            <a:r>
              <a:rPr lang="en-US" sz="2000" dirty="0">
                <a:hlinkClick r:id="rId2"/>
              </a:rPr>
              <a:t>https://moa.byu.edu/maynard-dixon-searching-for-a-home</a:t>
            </a:r>
            <a:r>
              <a:rPr lang="en-US" sz="2000" dirty="0"/>
              <a:t> (any)</a:t>
            </a:r>
          </a:p>
          <a:p>
            <a:pPr marL="628650" lvl="1" indent="-171450"/>
            <a:r>
              <a:rPr lang="en-US" sz="2000" u="sng" dirty="0">
                <a:solidFill>
                  <a:srgbClr val="0563C1"/>
                </a:solidFill>
                <a:effectLst/>
                <a:ea typeface="Calibri" panose="020F0502020204030204" pitchFamily="34" charset="0"/>
                <a:cs typeface="Times New Roman" panose="02020603050405020304" pitchFamily="18" charset="0"/>
                <a:hlinkClick r:id="rId3"/>
              </a:rPr>
              <a:t>https://moa.byu.edu/treasures-from-the-collection</a:t>
            </a:r>
            <a:r>
              <a:rPr lang="en-US" sz="2000" u="sng" dirty="0">
                <a:solidFill>
                  <a:srgbClr val="0563C1"/>
                </a:solidFill>
                <a:effectLst/>
                <a:ea typeface="Calibri" panose="020F0502020204030204" pitchFamily="34" charset="0"/>
                <a:cs typeface="Times New Roman" panose="02020603050405020304" pitchFamily="18" charset="0"/>
              </a:rPr>
              <a:t> (any)</a:t>
            </a:r>
          </a:p>
        </p:txBody>
      </p:sp>
    </p:spTree>
    <p:extLst>
      <p:ext uri="{BB962C8B-B14F-4D97-AF65-F5344CB8AC3E}">
        <p14:creationId xmlns:p14="http://schemas.microsoft.com/office/powerpoint/2010/main" val="265029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8340F-5907-4F2E-CEFE-57DCEEA7089E}"/>
              </a:ext>
            </a:extLst>
          </p:cNvPr>
          <p:cNvSpPr>
            <a:spLocks noGrp="1"/>
          </p:cNvSpPr>
          <p:nvPr>
            <p:ph type="title"/>
          </p:nvPr>
        </p:nvSpPr>
        <p:spPr/>
        <p:txBody>
          <a:bodyPr>
            <a:normAutofit/>
          </a:bodyPr>
          <a:lstStyle/>
          <a:p>
            <a:r>
              <a:rPr lang="en-US" sz="4000" dirty="0"/>
              <a:t>Journal Prompts</a:t>
            </a:r>
          </a:p>
        </p:txBody>
      </p:sp>
      <p:sp>
        <p:nvSpPr>
          <p:cNvPr id="3" name="Content Placeholder 2">
            <a:extLst>
              <a:ext uri="{FF2B5EF4-FFF2-40B4-BE49-F238E27FC236}">
                <a16:creationId xmlns:a16="http://schemas.microsoft.com/office/drawing/2014/main" id="{1E39B460-7E18-6B4D-6627-1234B9443C2A}"/>
              </a:ext>
            </a:extLst>
          </p:cNvPr>
          <p:cNvSpPr>
            <a:spLocks noGrp="1"/>
          </p:cNvSpPr>
          <p:nvPr>
            <p:ph idx="1"/>
          </p:nvPr>
        </p:nvSpPr>
        <p:spPr/>
        <p:txBody>
          <a:bodyPr>
            <a:normAutofit/>
          </a:bodyPr>
          <a:lstStyle/>
          <a:p>
            <a:pPr>
              <a:lnSpc>
                <a:spcPct val="115000"/>
              </a:lnSpc>
              <a:spcBef>
                <a:spcPts val="0"/>
              </a:spcBef>
            </a:pPr>
            <a:r>
              <a:rPr lang="en-US" sz="2400" dirty="0">
                <a:effectLst/>
                <a:latin typeface="Calibri" panose="020F0502020204030204" pitchFamily="34" charset="0"/>
                <a:ea typeface="Calibri" panose="020F0502020204030204" pitchFamily="34" charset="0"/>
                <a:cs typeface="Calibri" panose="020F0502020204030204" pitchFamily="34" charset="0"/>
              </a:rPr>
              <a:t>One word that describes how I’m feeling right now is _____________________. </a:t>
            </a:r>
          </a:p>
          <a:p>
            <a:pPr marL="0" indent="0">
              <a:lnSpc>
                <a:spcPct val="115000"/>
              </a:lnSpc>
              <a:spcBef>
                <a:spcPts val="0"/>
              </a:spcBef>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0"/>
              </a:spcBef>
            </a:pPr>
            <a:r>
              <a:rPr lang="en-US" sz="2400" dirty="0">
                <a:effectLst/>
                <a:latin typeface="Calibri" panose="020F0502020204030204" pitchFamily="34" charset="0"/>
                <a:ea typeface="Calibri" panose="020F0502020204030204" pitchFamily="34" charset="0"/>
                <a:cs typeface="Calibri" panose="020F0502020204030204" pitchFamily="34" charset="0"/>
              </a:rPr>
              <a:t>Today, the artwork that best demonstrates this word is ____________________.</a:t>
            </a:r>
          </a:p>
          <a:p>
            <a:pPr marL="0" indent="0">
              <a:lnSpc>
                <a:spcPct val="115000"/>
              </a:lnSpc>
              <a:spcBef>
                <a:spcPts val="0"/>
              </a:spcBef>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0"/>
              </a:spcBef>
            </a:pPr>
            <a:r>
              <a:rPr lang="en-US" sz="2400" dirty="0">
                <a:effectLst/>
                <a:latin typeface="Calibri" panose="020F0502020204030204" pitchFamily="34" charset="0"/>
                <a:ea typeface="Calibri" panose="020F0502020204030204" pitchFamily="34" charset="0"/>
                <a:cs typeface="Calibri" panose="020F0502020204030204" pitchFamily="34" charset="0"/>
              </a:rPr>
              <a:t>This artwork demonstrates my word because ____________________.</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237602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37E38-5C8F-639F-543F-753155DE6816}"/>
              </a:ext>
            </a:extLst>
          </p:cNvPr>
          <p:cNvSpPr>
            <a:spLocks noGrp="1"/>
          </p:cNvSpPr>
          <p:nvPr>
            <p:ph type="title"/>
          </p:nvPr>
        </p:nvSpPr>
        <p:spPr/>
        <p:txBody>
          <a:bodyPr>
            <a:normAutofit/>
          </a:bodyPr>
          <a:lstStyle/>
          <a:p>
            <a:r>
              <a:rPr lang="en-US" sz="4000" dirty="0"/>
              <a:t>Journal Prompt Images</a:t>
            </a:r>
          </a:p>
        </p:txBody>
      </p:sp>
      <p:sp>
        <p:nvSpPr>
          <p:cNvPr id="3" name="Content Placeholder 2">
            <a:extLst>
              <a:ext uri="{FF2B5EF4-FFF2-40B4-BE49-F238E27FC236}">
                <a16:creationId xmlns:a16="http://schemas.microsoft.com/office/drawing/2014/main" id="{E69B6E65-FACA-F272-ADC3-E7F3DF6BB4A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89113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HE SYCAMORE TREE">
            <a:extLst>
              <a:ext uri="{FF2B5EF4-FFF2-40B4-BE49-F238E27FC236}">
                <a16:creationId xmlns:a16="http://schemas.microsoft.com/office/drawing/2014/main" id="{0A875C90-D33F-5773-007B-EED0235122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1177" y="3429000"/>
            <a:ext cx="2742565"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GREAT WHITE THRONE">
            <a:extLst>
              <a:ext uri="{FF2B5EF4-FFF2-40B4-BE49-F238E27FC236}">
                <a16:creationId xmlns:a16="http://schemas.microsoft.com/office/drawing/2014/main" id="{82B00AEF-0965-C0D4-8898-B30B895A5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8645" y="114799"/>
            <a:ext cx="24003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CD639D1A-F3F4-187B-6006-EB4D02170A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2864" y="3429000"/>
            <a:ext cx="4830792" cy="3200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THE FRUGAL MEAL">
            <a:extLst>
              <a:ext uri="{FF2B5EF4-FFF2-40B4-BE49-F238E27FC236}">
                <a16:creationId xmlns:a16="http://schemas.microsoft.com/office/drawing/2014/main" id="{85FC898B-E682-42F7-E5F4-7CB67AA7AFC3}"/>
              </a:ext>
            </a:extLst>
          </p:cNvPr>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7423356" y="114799"/>
            <a:ext cx="24003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EF3395C8-7ED9-EFD8-4B7B-1CD61C189E8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1177" y="114799"/>
            <a:ext cx="2485311"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2668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eace Wave">
            <a:extLst>
              <a:ext uri="{FF2B5EF4-FFF2-40B4-BE49-F238E27FC236}">
                <a16:creationId xmlns:a16="http://schemas.microsoft.com/office/drawing/2014/main" id="{EADECA98-52DE-7CC1-DE8B-572BEFB2B6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3346" y="90488"/>
            <a:ext cx="2095076" cy="32004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THE WIDOW I">
            <a:extLst>
              <a:ext uri="{FF2B5EF4-FFF2-40B4-BE49-F238E27FC236}">
                <a16:creationId xmlns:a16="http://schemas.microsoft.com/office/drawing/2014/main" id="{BECC6087-F615-824A-8A6D-302F3C0C9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3346" y="3427413"/>
            <a:ext cx="2335292"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WESTERN GINGERBREAD">
            <a:extLst>
              <a:ext uri="{FF2B5EF4-FFF2-40B4-BE49-F238E27FC236}">
                <a16:creationId xmlns:a16="http://schemas.microsoft.com/office/drawing/2014/main" id="{7B92C964-4BDF-006D-06AF-B6A3C1EA38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0867" y="90488"/>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The Calf">
            <a:extLst>
              <a:ext uri="{FF2B5EF4-FFF2-40B4-BE49-F238E27FC236}">
                <a16:creationId xmlns:a16="http://schemas.microsoft.com/office/drawing/2014/main" id="{F19019D4-6DF6-7CD4-F425-A0B750BC7951}"/>
              </a:ext>
            </a:extLst>
          </p:cNvPr>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3679257" y="3427413"/>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Lady in Waiting">
            <a:extLst>
              <a:ext uri="{FF2B5EF4-FFF2-40B4-BE49-F238E27FC236}">
                <a16:creationId xmlns:a16="http://schemas.microsoft.com/office/drawing/2014/main" id="{2103F4B4-5630-EE9C-9240-A8C507B495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01248" y="3427413"/>
            <a:ext cx="2439564" cy="3200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TWIN GIRLS">
            <a:extLst>
              <a:ext uri="{FF2B5EF4-FFF2-40B4-BE49-F238E27FC236}">
                <a16:creationId xmlns:a16="http://schemas.microsoft.com/office/drawing/2014/main" id="{98C9E1C7-B274-3B31-E7A4-898F4EA29D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40512" y="90488"/>
            <a:ext cx="24003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078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1CF98E8-9E93-15E3-49F5-C09A82090C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8763" y="3524534"/>
            <a:ext cx="2090261"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01DE09E-9B57-7388-715B-229ACC3ED7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6438" y="95534"/>
            <a:ext cx="3828516"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THERESA AND TOMMY">
            <a:extLst>
              <a:ext uri="{FF2B5EF4-FFF2-40B4-BE49-F238E27FC236}">
                <a16:creationId xmlns:a16="http://schemas.microsoft.com/office/drawing/2014/main" id="{92F3E2BF-3BAE-C055-3EEF-5D5C78AA52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3022" y="3524534"/>
            <a:ext cx="2540318" cy="3200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658D427A-809A-867F-63F2-EEC59ECBF9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3181" y="101220"/>
            <a:ext cx="2650713" cy="3200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3419BF54-43D2-DA2C-15D3-CBDB538D2E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94447" y="3524534"/>
            <a:ext cx="4016057"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8428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11927</TotalTime>
  <Words>4952</Words>
  <Application>Microsoft Macintosh PowerPoint</Application>
  <PresentationFormat>Widescreen</PresentationFormat>
  <Paragraphs>149</Paragraphs>
  <Slides>25</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Calibri Light</vt:lpstr>
      <vt:lpstr>Courier New</vt:lpstr>
      <vt:lpstr>HCo Ringside Narrow SSm</vt:lpstr>
      <vt:lpstr>Public Sans</vt:lpstr>
      <vt:lpstr>Symbol</vt:lpstr>
      <vt:lpstr>Times New Roman</vt:lpstr>
      <vt:lpstr>Office Theme</vt:lpstr>
      <vt:lpstr>Writing for All Levels</vt:lpstr>
      <vt:lpstr>Shorter Exercises</vt:lpstr>
      <vt:lpstr>Daily Writing</vt:lpstr>
      <vt:lpstr>Journal Prompts</vt:lpstr>
      <vt:lpstr>Journal Prompts</vt:lpstr>
      <vt:lpstr>Journal Prompt Images</vt:lpstr>
      <vt:lpstr>PowerPoint Presentation</vt:lpstr>
      <vt:lpstr>PowerPoint Presentation</vt:lpstr>
      <vt:lpstr>PowerPoint Presentation</vt:lpstr>
      <vt:lpstr>PowerPoint Presentation</vt:lpstr>
      <vt:lpstr>Collaborative Poetry</vt:lpstr>
      <vt:lpstr>Character Developments or Journal Entries</vt:lpstr>
      <vt:lpstr>Character Developments or Journal Entries</vt:lpstr>
      <vt:lpstr>Longer Exercises</vt:lpstr>
      <vt:lpstr>Verbal Descriptions</vt:lpstr>
      <vt:lpstr>Tips for Writing Verbal Descriptions</vt:lpstr>
      <vt:lpstr>Verbal Descriptions Samples</vt:lpstr>
      <vt:lpstr>Silver Chalice with Roses, Julian Alden Weir</vt:lpstr>
      <vt:lpstr>Family on Horse Drawn Cart, Joseph Paul Vorst</vt:lpstr>
      <vt:lpstr>Fallen Monarchs, William Bliss Baker</vt:lpstr>
      <vt:lpstr>Mrs. Edward Goetz, John Singer Sargent</vt:lpstr>
      <vt:lpstr>Premier Chagrin (First Grief), Daniel Ridgway Knight</vt:lpstr>
      <vt:lpstr>Ladies at Dinner, Dorothy Weir Young</vt:lpstr>
      <vt:lpstr>In the Beginning, Ernie Barnes</vt:lpstr>
      <vt:lpstr>Additional Resources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Donakey</dc:creator>
  <cp:lastModifiedBy>Riley Lewis</cp:lastModifiedBy>
  <cp:revision>24</cp:revision>
  <dcterms:created xsi:type="dcterms:W3CDTF">2023-03-07T21:12:06Z</dcterms:created>
  <dcterms:modified xsi:type="dcterms:W3CDTF">2023-09-07T22:35:01Z</dcterms:modified>
</cp:coreProperties>
</file>