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65" r:id="rId3"/>
    <p:sldId id="264" r:id="rId4"/>
    <p:sldId id="263" r:id="rId5"/>
    <p:sldId id="257" r:id="rId6"/>
    <p:sldId id="258" r:id="rId7"/>
    <p:sldId id="259" r:id="rId8"/>
    <p:sldId id="260" r:id="rId9"/>
    <p:sldId id="261"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26"/>
    <p:restoredTop sz="79318" autoAdjust="0"/>
  </p:normalViewPr>
  <p:slideViewPr>
    <p:cSldViewPr snapToGrid="0">
      <p:cViewPr varScale="1">
        <p:scale>
          <a:sx n="90" d="100"/>
          <a:sy n="90" d="100"/>
        </p:scale>
        <p:origin x="58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C60879-D05C-4A62-8160-01C3E350AEA4}" type="datetimeFigureOut">
              <a:rPr lang="en-US" smtClean="0"/>
              <a:t>9/18/2023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6646AB-636D-476B-A2BD-24D2299F1E04}" type="slidenum">
              <a:rPr lang="en-US" smtClean="0"/>
              <a:t>‹#›</a:t>
            </a:fld>
            <a:endParaRPr lang="en-US"/>
          </a:p>
        </p:txBody>
      </p:sp>
    </p:spTree>
    <p:extLst>
      <p:ext uri="{BB962C8B-B14F-4D97-AF65-F5344CB8AC3E}">
        <p14:creationId xmlns:p14="http://schemas.microsoft.com/office/powerpoint/2010/main" val="321074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Nunito" pitchFamily="2" charset="0"/>
              </a:rPr>
              <a:t>Desolation Relief</a:t>
            </a:r>
            <a:r>
              <a:rPr lang="en-US" sz="1800" b="0" i="0" u="none" strike="noStrike" dirty="0">
                <a:solidFill>
                  <a:srgbClr val="000000"/>
                </a:solidFill>
                <a:effectLst/>
                <a:latin typeface="Nunito" pitchFamily="2" charset="0"/>
              </a:rPr>
              <a:t> portrays a small portion of the topography of the Desolation Wilderness in the Sierra Nevada. Depicting the earth’s contours with couched yarns, discovering the water’s path from Gilmore Lake, and learning to recognize the slopes and the escarpments, were all part of the creation quest that brought back memories of walking up the steep trail past fields of scree, granite cliffs, and hidden meadows. It had never occurred to me that quilting would lead me to a deeper appreciation of this granitic landscape, where I made my first backpacking trip years ago. Fiber has played a central role in my life, so it is fitting that threads create the structure for abstract earth shapes.</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Materials: Cotton</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Techniques: Hand and machine couched, hand dyed, hand embroidered, machine stitched</a:t>
            </a:r>
            <a:endParaRPr lang="en-US" b="0" dirty="0">
              <a:effectLst/>
            </a:endParaRPr>
          </a:p>
        </p:txBody>
      </p:sp>
      <p:sp>
        <p:nvSpPr>
          <p:cNvPr id="4" name="Slide Number Placeholder 3"/>
          <p:cNvSpPr>
            <a:spLocks noGrp="1"/>
          </p:cNvSpPr>
          <p:nvPr>
            <p:ph type="sldNum" sz="quarter" idx="5"/>
          </p:nvPr>
        </p:nvSpPr>
        <p:spPr/>
        <p:txBody>
          <a:bodyPr/>
          <a:lstStyle/>
          <a:p>
            <a:fld id="{B66646AB-636D-476B-A2BD-24D2299F1E04}" type="slidenum">
              <a:rPr lang="en-US" smtClean="0"/>
              <a:t>5</a:t>
            </a:fld>
            <a:endParaRPr lang="en-US"/>
          </a:p>
        </p:txBody>
      </p:sp>
    </p:spTree>
    <p:extLst>
      <p:ext uri="{BB962C8B-B14F-4D97-AF65-F5344CB8AC3E}">
        <p14:creationId xmlns:p14="http://schemas.microsoft.com/office/powerpoint/2010/main" val="3708090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Nunito" pitchFamily="2" charset="0"/>
              </a:rPr>
              <a:t>Our glorious Earth—after global warming particulate pollution has blocked the sun, plunging the earth into an ice age.</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Materials: Cotton, wool, silk, recycled wool ties, deconstructed sweaters, </a:t>
            </a:r>
            <a:r>
              <a:rPr lang="en-US" sz="1800" b="0" i="0" u="none" strike="noStrike" dirty="0" err="1">
                <a:solidFill>
                  <a:srgbClr val="000000"/>
                </a:solidFill>
                <a:effectLst/>
                <a:latin typeface="Nunito" pitchFamily="2" charset="0"/>
              </a:rPr>
              <a:t>tencel</a:t>
            </a:r>
            <a:r>
              <a:rPr lang="en-US" sz="1800" b="0" i="0" u="none" strike="noStrike" dirty="0">
                <a:solidFill>
                  <a:srgbClr val="000000"/>
                </a:solidFill>
                <a:effectLst/>
                <a:latin typeface="Nunito" pitchFamily="2" charset="0"/>
              </a:rPr>
              <a:t>, fabric paint, wire, hair, heated activated stiffener</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Techniques: Hand sewn, machine quilted, hand embroidered, dyed, manipulated</a:t>
            </a:r>
            <a:endParaRPr lang="en-US" b="0" dirty="0">
              <a:effectLst/>
            </a:endParaRPr>
          </a:p>
        </p:txBody>
      </p:sp>
      <p:sp>
        <p:nvSpPr>
          <p:cNvPr id="4" name="Slide Number Placeholder 3"/>
          <p:cNvSpPr>
            <a:spLocks noGrp="1"/>
          </p:cNvSpPr>
          <p:nvPr>
            <p:ph type="sldNum" sz="quarter" idx="5"/>
          </p:nvPr>
        </p:nvSpPr>
        <p:spPr/>
        <p:txBody>
          <a:bodyPr/>
          <a:lstStyle/>
          <a:p>
            <a:fld id="{B66646AB-636D-476B-A2BD-24D2299F1E04}" type="slidenum">
              <a:rPr lang="en-US" smtClean="0"/>
              <a:t>6</a:t>
            </a:fld>
            <a:endParaRPr lang="en-US"/>
          </a:p>
        </p:txBody>
      </p:sp>
    </p:spTree>
    <p:extLst>
      <p:ext uri="{BB962C8B-B14F-4D97-AF65-F5344CB8AC3E}">
        <p14:creationId xmlns:p14="http://schemas.microsoft.com/office/powerpoint/2010/main" val="349721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Nunito" pitchFamily="2" charset="0"/>
              </a:rPr>
              <a:t>Cerulean Lake</a:t>
            </a:r>
            <a:r>
              <a:rPr lang="en-US" sz="1800" b="0" i="0" u="none" strike="noStrike" dirty="0">
                <a:solidFill>
                  <a:srgbClr val="000000"/>
                </a:solidFill>
                <a:effectLst/>
                <a:latin typeface="Nunito" pitchFamily="2" charset="0"/>
              </a:rPr>
              <a:t> is inspired by glacial cirque lakes. Resulting from past glacial erosion, these lakes are found in the high country of most mountain ranges. Pristine and clear, they are most often a beautiful shade of azure blue, fed by melting snow and surrounded by shores of crystalline rock.</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Materials: Fabric, hand painted silk</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Techniques: Dyed, hand painted, raw edge appliquéd, stitched</a:t>
            </a:r>
            <a:endParaRPr lang="en-US" b="0" dirty="0">
              <a:effectLst/>
            </a:endParaRPr>
          </a:p>
        </p:txBody>
      </p:sp>
      <p:sp>
        <p:nvSpPr>
          <p:cNvPr id="4" name="Slide Number Placeholder 3"/>
          <p:cNvSpPr>
            <a:spLocks noGrp="1"/>
          </p:cNvSpPr>
          <p:nvPr>
            <p:ph type="sldNum" sz="quarter" idx="5"/>
          </p:nvPr>
        </p:nvSpPr>
        <p:spPr/>
        <p:txBody>
          <a:bodyPr/>
          <a:lstStyle/>
          <a:p>
            <a:fld id="{B66646AB-636D-476B-A2BD-24D2299F1E04}" type="slidenum">
              <a:rPr lang="en-US" smtClean="0"/>
              <a:t>7</a:t>
            </a:fld>
            <a:endParaRPr lang="en-US"/>
          </a:p>
        </p:txBody>
      </p:sp>
    </p:spTree>
    <p:extLst>
      <p:ext uri="{BB962C8B-B14F-4D97-AF65-F5344CB8AC3E}">
        <p14:creationId xmlns:p14="http://schemas.microsoft.com/office/powerpoint/2010/main" val="3179514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Nunito" pitchFamily="2" charset="0"/>
              </a:rPr>
              <a:t>After visiting Antelope Canyon in northern Arizona, I was drawn to create a series of works based on the exquisite geology and the play of light through the rocks. These unique canyons are created by violent flash floods and are formed only when geological and environmental circumstances are just right.</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Human activity is constantly transforming the surface of our planet, very often in ways that are detrimental. As increased greenhouse gases lead to warming, weather and storm patterns shift. Increased agriculture and population leads to damming of rivers and rerouting of runoff. Human interest in natural wonders can lead to over-visitation and erosion or damage to irreplaceable formations. Let us always act with thoughtfulness and with the goal of conserving our resources for the future.</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Materials: Cotton</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Techniques: </a:t>
            </a:r>
            <a:r>
              <a:rPr lang="en-US" sz="1800" b="0" i="0" u="none" strike="noStrike" dirty="0" err="1">
                <a:solidFill>
                  <a:srgbClr val="000000"/>
                </a:solidFill>
                <a:effectLst/>
                <a:latin typeface="Nunito" pitchFamily="2" charset="0"/>
              </a:rPr>
              <a:t>Applipieced</a:t>
            </a:r>
            <a:r>
              <a:rPr lang="en-US" sz="1800" b="0" i="0" u="none" strike="noStrike" dirty="0">
                <a:solidFill>
                  <a:srgbClr val="000000"/>
                </a:solidFill>
                <a:effectLst/>
                <a:latin typeface="Nunito" pitchFamily="2" charset="0"/>
              </a:rPr>
              <a:t>, free-motion machine quilted</a:t>
            </a:r>
            <a:endParaRPr lang="en-US" b="0" dirty="0">
              <a:effectLst/>
            </a:endParaRPr>
          </a:p>
        </p:txBody>
      </p:sp>
      <p:sp>
        <p:nvSpPr>
          <p:cNvPr id="4" name="Slide Number Placeholder 3"/>
          <p:cNvSpPr>
            <a:spLocks noGrp="1"/>
          </p:cNvSpPr>
          <p:nvPr>
            <p:ph type="sldNum" sz="quarter" idx="5"/>
          </p:nvPr>
        </p:nvSpPr>
        <p:spPr/>
        <p:txBody>
          <a:bodyPr/>
          <a:lstStyle/>
          <a:p>
            <a:fld id="{B66646AB-636D-476B-A2BD-24D2299F1E04}" type="slidenum">
              <a:rPr lang="en-US" smtClean="0"/>
              <a:t>8</a:t>
            </a:fld>
            <a:endParaRPr lang="en-US"/>
          </a:p>
        </p:txBody>
      </p:sp>
    </p:spTree>
    <p:extLst>
      <p:ext uri="{BB962C8B-B14F-4D97-AF65-F5344CB8AC3E}">
        <p14:creationId xmlns:p14="http://schemas.microsoft.com/office/powerpoint/2010/main" val="1221896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Nunito" pitchFamily="2" charset="0"/>
              </a:rPr>
              <a:t>Global warming is real. Hot summer days are getting even hotter. Oozing heat is symbolized with hand-marbled fabrics.</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 </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Materials: Fabric</a:t>
            </a:r>
            <a:endParaRPr lang="en-US" b="0" dirty="0">
              <a:effectLst/>
            </a:endParaRPr>
          </a:p>
          <a:p>
            <a:pPr rtl="0">
              <a:spcBef>
                <a:spcPts val="0"/>
              </a:spcBef>
              <a:spcAft>
                <a:spcPts val="0"/>
              </a:spcAft>
            </a:pPr>
            <a:r>
              <a:rPr lang="en-US" sz="1800" b="0" i="0" u="none" strike="noStrike" dirty="0">
                <a:solidFill>
                  <a:srgbClr val="000000"/>
                </a:solidFill>
                <a:effectLst/>
                <a:latin typeface="Nunito" pitchFamily="2" charset="0"/>
              </a:rPr>
              <a:t>Techniques: Hand-marbled, machine quilted</a:t>
            </a:r>
            <a:endParaRPr lang="en-US" b="0" dirty="0">
              <a:effectLst/>
            </a:endParaRPr>
          </a:p>
        </p:txBody>
      </p:sp>
      <p:sp>
        <p:nvSpPr>
          <p:cNvPr id="4" name="Slide Number Placeholder 3"/>
          <p:cNvSpPr>
            <a:spLocks noGrp="1"/>
          </p:cNvSpPr>
          <p:nvPr>
            <p:ph type="sldNum" sz="quarter" idx="5"/>
          </p:nvPr>
        </p:nvSpPr>
        <p:spPr/>
        <p:txBody>
          <a:bodyPr/>
          <a:lstStyle/>
          <a:p>
            <a:fld id="{B66646AB-636D-476B-A2BD-24D2299F1E04}" type="slidenum">
              <a:rPr lang="en-US" smtClean="0"/>
              <a:t>9</a:t>
            </a:fld>
            <a:endParaRPr lang="en-US"/>
          </a:p>
        </p:txBody>
      </p:sp>
    </p:spTree>
    <p:extLst>
      <p:ext uri="{BB962C8B-B14F-4D97-AF65-F5344CB8AC3E}">
        <p14:creationId xmlns:p14="http://schemas.microsoft.com/office/powerpoint/2010/main" val="375523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03C941-D4E4-8844-ABB2-4D77358C9C04}" type="datetimeFigureOut">
              <a:rPr lang="en-US" smtClean="0"/>
              <a:t>9/18/2023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3184675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03C941-D4E4-8844-ABB2-4D77358C9C04}" type="datetimeFigureOut">
              <a:rPr lang="en-US" smtClean="0"/>
              <a:t>9/18/2023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1821534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03C941-D4E4-8844-ABB2-4D77358C9C04}" type="datetimeFigureOut">
              <a:rPr lang="en-US" smtClean="0"/>
              <a:t>9/18/2023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386503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03C941-D4E4-8844-ABB2-4D77358C9C04}" type="datetimeFigureOut">
              <a:rPr lang="en-US" smtClean="0"/>
              <a:t>9/18/2023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761286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03C941-D4E4-8844-ABB2-4D77358C9C04}" type="datetimeFigureOut">
              <a:rPr lang="en-US" smtClean="0"/>
              <a:t>9/18/2023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73165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03C941-D4E4-8844-ABB2-4D77358C9C04}" type="datetimeFigureOut">
              <a:rPr lang="en-US" smtClean="0"/>
              <a:t>9/18/2023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370750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03C941-D4E4-8844-ABB2-4D77358C9C04}" type="datetimeFigureOut">
              <a:rPr lang="en-US" smtClean="0"/>
              <a:t>9/18/2023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514444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03C941-D4E4-8844-ABB2-4D77358C9C04}" type="datetimeFigureOut">
              <a:rPr lang="en-US" smtClean="0"/>
              <a:t>9/18/2023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1180842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03C941-D4E4-8844-ABB2-4D77358C9C04}" type="datetimeFigureOut">
              <a:rPr lang="en-US" smtClean="0"/>
              <a:t>9/18/2023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1361228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03C941-D4E4-8844-ABB2-4D77358C9C04}" type="datetimeFigureOut">
              <a:rPr lang="en-US" smtClean="0"/>
              <a:t>9/18/2023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204172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03C941-D4E4-8844-ABB2-4D77358C9C04}" type="datetimeFigureOut">
              <a:rPr lang="en-US" smtClean="0"/>
              <a:t>9/18/2023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5ECB3-C01C-BA44-B793-5631066A99EF}" type="slidenum">
              <a:rPr lang="en-US" smtClean="0"/>
              <a:t>‹#›</a:t>
            </a:fld>
            <a:endParaRPr lang="en-US"/>
          </a:p>
        </p:txBody>
      </p:sp>
    </p:spTree>
    <p:extLst>
      <p:ext uri="{BB962C8B-B14F-4D97-AF65-F5344CB8AC3E}">
        <p14:creationId xmlns:p14="http://schemas.microsoft.com/office/powerpoint/2010/main" val="3414452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03C941-D4E4-8844-ABB2-4D77358C9C04}" type="datetimeFigureOut">
              <a:rPr lang="en-US" smtClean="0"/>
              <a:t>9/18/2023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B5ECB3-C01C-BA44-B793-5631066A99EF}" type="slidenum">
              <a:rPr lang="en-US" smtClean="0"/>
              <a:t>‹#›</a:t>
            </a:fld>
            <a:endParaRPr lang="en-US"/>
          </a:p>
        </p:txBody>
      </p:sp>
    </p:spTree>
    <p:extLst>
      <p:ext uri="{BB962C8B-B14F-4D97-AF65-F5344CB8AC3E}">
        <p14:creationId xmlns:p14="http://schemas.microsoft.com/office/powerpoint/2010/main" val="102119662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saqa.com/art/exhibitions/primal-forces-earth-saqa-global-exhibi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A72DB-3CDD-77C3-B70B-50E4D0E27FDE}"/>
              </a:ext>
            </a:extLst>
          </p:cNvPr>
          <p:cNvSpPr>
            <a:spLocks noGrp="1"/>
          </p:cNvSpPr>
          <p:nvPr>
            <p:ph type="ctrTitle"/>
          </p:nvPr>
        </p:nvSpPr>
        <p:spPr/>
        <p:txBody>
          <a:bodyPr/>
          <a:lstStyle/>
          <a:p>
            <a:r>
              <a:rPr lang="en-US" dirty="0"/>
              <a:t>Tissue Paper Quilts</a:t>
            </a:r>
          </a:p>
        </p:txBody>
      </p:sp>
      <p:sp>
        <p:nvSpPr>
          <p:cNvPr id="3" name="Subtitle 2">
            <a:extLst>
              <a:ext uri="{FF2B5EF4-FFF2-40B4-BE49-F238E27FC236}">
                <a16:creationId xmlns:a16="http://schemas.microsoft.com/office/drawing/2014/main" id="{FD1E88E3-75B2-9BDD-37D9-DB2091EE47D0}"/>
              </a:ext>
            </a:extLst>
          </p:cNvPr>
          <p:cNvSpPr>
            <a:spLocks noGrp="1"/>
          </p:cNvSpPr>
          <p:nvPr>
            <p:ph type="subTitle" idx="1"/>
          </p:nvPr>
        </p:nvSpPr>
        <p:spPr/>
        <p:txBody>
          <a:bodyPr>
            <a:normAutofit/>
          </a:bodyPr>
          <a:lstStyle/>
          <a:p>
            <a:r>
              <a:rPr lang="en-US" sz="4400" dirty="0"/>
              <a:t>By Tina Hollingshead</a:t>
            </a:r>
          </a:p>
        </p:txBody>
      </p:sp>
    </p:spTree>
    <p:extLst>
      <p:ext uri="{BB962C8B-B14F-4D97-AF65-F5344CB8AC3E}">
        <p14:creationId xmlns:p14="http://schemas.microsoft.com/office/powerpoint/2010/main" val="1806725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B4FB1-8752-4E5E-23FB-7A8F4CE704F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D0885AF-D7FE-D4E2-2C36-9DDE88E34B20}"/>
              </a:ext>
            </a:extLst>
          </p:cNvPr>
          <p:cNvSpPr>
            <a:spLocks noGrp="1"/>
          </p:cNvSpPr>
          <p:nvPr>
            <p:ph idx="1"/>
          </p:nvPr>
        </p:nvSpPr>
        <p:spPr/>
        <p:txBody>
          <a:bodyPr/>
          <a:lstStyle/>
          <a:p>
            <a:r>
              <a:rPr lang="en-US" dirty="0"/>
              <a:t>For more images from the collection, please see </a:t>
            </a:r>
            <a:r>
              <a:rPr lang="en-US" dirty="0">
                <a:hlinkClick r:id="rId2"/>
              </a:rPr>
              <a:t>here</a:t>
            </a:r>
            <a:r>
              <a:rPr lang="en-US" dirty="0"/>
              <a:t>.</a:t>
            </a:r>
          </a:p>
        </p:txBody>
      </p:sp>
    </p:spTree>
    <p:extLst>
      <p:ext uri="{BB962C8B-B14F-4D97-AF65-F5344CB8AC3E}">
        <p14:creationId xmlns:p14="http://schemas.microsoft.com/office/powerpoint/2010/main" val="373513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A4B69-9C39-C03B-258D-4634ED2C618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632EFC7-7390-E576-CF31-A92A6BF550C5}"/>
              </a:ext>
            </a:extLst>
          </p:cNvPr>
          <p:cNvSpPr>
            <a:spLocks noGrp="1"/>
          </p:cNvSpPr>
          <p:nvPr>
            <p:ph idx="1"/>
          </p:nvPr>
        </p:nvSpPr>
        <p:spPr/>
        <p:txBody>
          <a:bodyPr/>
          <a:lstStyle/>
          <a:p>
            <a:pPr marL="0" indent="0" algn="ctr">
              <a:buNone/>
            </a:pPr>
            <a:r>
              <a:rPr lang="en-US" sz="4000" dirty="0"/>
              <a:t>What do you think of when you think of quilts or quilting?</a:t>
            </a:r>
          </a:p>
          <a:p>
            <a:endParaRPr lang="en-US" dirty="0"/>
          </a:p>
        </p:txBody>
      </p:sp>
    </p:spTree>
    <p:extLst>
      <p:ext uri="{BB962C8B-B14F-4D97-AF65-F5344CB8AC3E}">
        <p14:creationId xmlns:p14="http://schemas.microsoft.com/office/powerpoint/2010/main" val="1068241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1BF11C4-A953-911C-9915-7BBFAC3F9BF0}"/>
              </a:ext>
            </a:extLst>
          </p:cNvPr>
          <p:cNvSpPr txBox="1"/>
          <p:nvPr/>
        </p:nvSpPr>
        <p:spPr>
          <a:xfrm>
            <a:off x="1028700" y="1967266"/>
            <a:ext cx="2628900" cy="2547257"/>
          </a:xfrm>
          <a:prstGeom prst="rect">
            <a:avLst/>
          </a:prstGeom>
          <a:noFill/>
        </p:spPr>
        <p:txBody>
          <a:bodyPr vert="horz" lIns="91440" tIns="45720" rIns="91440" bIns="45720" rtlCol="0" anchor="ctr">
            <a:normAutofit/>
          </a:bodyPr>
          <a:lstStyle/>
          <a:p>
            <a:pPr algn="ctr" defTabSz="914400">
              <a:lnSpc>
                <a:spcPct val="90000"/>
              </a:lnSpc>
              <a:spcBef>
                <a:spcPct val="0"/>
              </a:spcBef>
              <a:spcAft>
                <a:spcPts val="600"/>
              </a:spcAft>
            </a:pPr>
            <a:r>
              <a:rPr lang="en-US" sz="3600" kern="1200">
                <a:solidFill>
                  <a:srgbClr val="FFFFFF"/>
                </a:solidFill>
                <a:latin typeface="+mj-lt"/>
                <a:ea typeface="+mj-ea"/>
                <a:cs typeface="+mj-cs"/>
              </a:rPr>
              <a:t>Did you know quilting is an art form?</a:t>
            </a:r>
          </a:p>
        </p:txBody>
      </p:sp>
      <p:sp>
        <p:nvSpPr>
          <p:cNvPr id="9" name="TextBox 8">
            <a:extLst>
              <a:ext uri="{FF2B5EF4-FFF2-40B4-BE49-F238E27FC236}">
                <a16:creationId xmlns:a16="http://schemas.microsoft.com/office/drawing/2014/main" id="{569AC42E-DEC5-D8D0-E29D-B369E90A6E81}"/>
              </a:ext>
            </a:extLst>
          </p:cNvPr>
          <p:cNvSpPr txBox="1"/>
          <p:nvPr/>
        </p:nvSpPr>
        <p:spPr>
          <a:xfrm>
            <a:off x="5019290" y="4460315"/>
            <a:ext cx="5008166" cy="419217"/>
          </a:xfrm>
          <a:prstGeom prst="rect">
            <a:avLst/>
          </a:prstGeom>
          <a:noFill/>
        </p:spPr>
        <p:txBody>
          <a:bodyPr wrap="none" rtlCol="0">
            <a:spAutoFit/>
          </a:bodyPr>
          <a:lstStyle/>
          <a:p>
            <a:pPr defTabSz="269748">
              <a:spcAft>
                <a:spcPts val="600"/>
              </a:spcAft>
            </a:pPr>
            <a:r>
              <a:rPr lang="en-US" sz="2124" kern="1200" dirty="0">
                <a:solidFill>
                  <a:schemeClr val="tx1"/>
                </a:solidFill>
                <a:latin typeface="+mn-lt"/>
                <a:ea typeface="+mn-ea"/>
                <a:cs typeface="+mn-cs"/>
              </a:rPr>
              <a:t>What materials do you need when quilting?</a:t>
            </a:r>
            <a:endParaRPr lang="en-US" sz="3600" dirty="0"/>
          </a:p>
        </p:txBody>
      </p:sp>
      <p:pic>
        <p:nvPicPr>
          <p:cNvPr id="1026" name="Picture 2">
            <a:extLst>
              <a:ext uri="{FF2B5EF4-FFF2-40B4-BE49-F238E27FC236}">
                <a16:creationId xmlns:a16="http://schemas.microsoft.com/office/drawing/2014/main" id="{094BFB10-644F-D829-9251-AE28EBD906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750" y="2013596"/>
            <a:ext cx="1799195" cy="23989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51F618D-6FD9-E718-FCCD-E8FC64DCD0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5585" y="2395355"/>
            <a:ext cx="2422431" cy="18168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crappy Blue Stars | Quilted, bound and finished! Pieced, as… | Flickr">
            <a:extLst>
              <a:ext uri="{FF2B5EF4-FFF2-40B4-BE49-F238E27FC236}">
                <a16:creationId xmlns:a16="http://schemas.microsoft.com/office/drawing/2014/main" id="{E627887D-E9E5-D2E8-97D4-6D5612130E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7316" y="2313137"/>
            <a:ext cx="2399794" cy="1799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3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86260-CD29-A871-4912-82B1A4D2D58D}"/>
              </a:ext>
            </a:extLst>
          </p:cNvPr>
          <p:cNvSpPr>
            <a:spLocks noGrp="1"/>
          </p:cNvSpPr>
          <p:nvPr>
            <p:ph type="title"/>
          </p:nvPr>
        </p:nvSpPr>
        <p:spPr/>
        <p:txBody>
          <a:bodyPr>
            <a:noAutofit/>
          </a:bodyPr>
          <a:lstStyle/>
          <a:p>
            <a:r>
              <a:rPr lang="en-US" sz="5400" i="1" dirty="0"/>
              <a:t>Primal Forces: Earth</a:t>
            </a:r>
          </a:p>
        </p:txBody>
      </p:sp>
      <p:sp>
        <p:nvSpPr>
          <p:cNvPr id="3" name="Content Placeholder 2">
            <a:extLst>
              <a:ext uri="{FF2B5EF4-FFF2-40B4-BE49-F238E27FC236}">
                <a16:creationId xmlns:a16="http://schemas.microsoft.com/office/drawing/2014/main" id="{2ED2C01B-7EFD-7B63-194A-C9BA3ED0D6AC}"/>
              </a:ext>
            </a:extLst>
          </p:cNvPr>
          <p:cNvSpPr>
            <a:spLocks noGrp="1"/>
          </p:cNvSpPr>
          <p:nvPr>
            <p:ph idx="1"/>
          </p:nvPr>
        </p:nvSpPr>
        <p:spPr/>
        <p:txBody>
          <a:bodyPr/>
          <a:lstStyle/>
          <a:p>
            <a:r>
              <a:rPr lang="en-US" sz="2800" dirty="0"/>
              <a:t>These quilts reference the forces that shape the earth’s surface, including:</a:t>
            </a:r>
          </a:p>
          <a:p>
            <a:pPr lvl="1"/>
            <a:r>
              <a:rPr lang="en-US" dirty="0"/>
              <a:t>Erosion, volcanic activity, earthquakes, and different weather patterns.</a:t>
            </a:r>
            <a:endParaRPr lang="en-US" sz="2800" dirty="0"/>
          </a:p>
          <a:p>
            <a:r>
              <a:rPr lang="en-US" sz="2800" dirty="0"/>
              <a:t>What do you see in each of these quilts? What colors are used?  What patterns do you see?</a:t>
            </a:r>
          </a:p>
          <a:p>
            <a:r>
              <a:rPr lang="en-US" sz="2800" dirty="0"/>
              <a:t>These artists used a variety of materials in creating these pieces. The quilts </a:t>
            </a:r>
            <a:r>
              <a:rPr lang="en-US" dirty="0"/>
              <a:t>are not </a:t>
            </a:r>
            <a:r>
              <a:rPr lang="en-US" sz="2800" dirty="0"/>
              <a:t>on beds but hanging in a museum.</a:t>
            </a:r>
          </a:p>
          <a:p>
            <a:endParaRPr lang="en-US" dirty="0"/>
          </a:p>
        </p:txBody>
      </p:sp>
    </p:spTree>
    <p:extLst>
      <p:ext uri="{BB962C8B-B14F-4D97-AF65-F5344CB8AC3E}">
        <p14:creationId xmlns:p14="http://schemas.microsoft.com/office/powerpoint/2010/main" val="135050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784BDC-46D9-43B4-CCBA-73DBF5C1CE51}"/>
              </a:ext>
            </a:extLst>
          </p:cNvPr>
          <p:cNvSpPr>
            <a:spLocks noGrp="1"/>
          </p:cNvSpPr>
          <p:nvPr>
            <p:ph idx="1"/>
          </p:nvPr>
        </p:nvSpPr>
        <p:spPr>
          <a:xfrm>
            <a:off x="511045" y="5311197"/>
            <a:ext cx="2608385" cy="1047074"/>
          </a:xfrm>
        </p:spPr>
        <p:txBody>
          <a:bodyPr>
            <a:noAutofit/>
          </a:bodyPr>
          <a:lstStyle/>
          <a:p>
            <a:pPr marL="0" indent="0" rtl="0">
              <a:spcBef>
                <a:spcPts val="0"/>
              </a:spcBef>
              <a:spcAft>
                <a:spcPts val="0"/>
              </a:spcAft>
              <a:buNone/>
            </a:pPr>
            <a:r>
              <a:rPr lang="en-US" sz="1600" b="1" i="1" u="none" strike="noStrike" dirty="0">
                <a:effectLst/>
              </a:rPr>
              <a:t>Desolation Relief</a:t>
            </a:r>
            <a:r>
              <a:rPr lang="en-US" sz="1600" b="1" i="0" u="none" strike="noStrike" dirty="0">
                <a:effectLst/>
              </a:rPr>
              <a:t>, 2020</a:t>
            </a:r>
            <a:endParaRPr lang="en-US" sz="1600" b="0" dirty="0">
              <a:effectLst/>
            </a:endParaRPr>
          </a:p>
          <a:p>
            <a:pPr marL="0" indent="0" rtl="0">
              <a:spcBef>
                <a:spcPts val="0"/>
              </a:spcBef>
              <a:spcAft>
                <a:spcPts val="0"/>
              </a:spcAft>
              <a:buNone/>
            </a:pPr>
            <a:r>
              <a:rPr lang="en-US" sz="1600" b="1" i="0" u="none" strike="noStrike" dirty="0">
                <a:effectLst/>
              </a:rPr>
              <a:t>Holly </a:t>
            </a:r>
            <a:r>
              <a:rPr lang="en-US" sz="1600" b="1" i="0" u="none" strike="noStrike" dirty="0" err="1">
                <a:effectLst/>
              </a:rPr>
              <a:t>Brackmann</a:t>
            </a:r>
            <a:endParaRPr lang="en-US" sz="1600" b="0" dirty="0">
              <a:effectLst/>
            </a:endParaRPr>
          </a:p>
          <a:p>
            <a:pPr marL="0" indent="0" rtl="0">
              <a:spcBef>
                <a:spcPts val="0"/>
              </a:spcBef>
              <a:spcAft>
                <a:spcPts val="0"/>
              </a:spcAft>
              <a:buNone/>
            </a:pPr>
            <a:r>
              <a:rPr lang="en-US" sz="1600" b="0" i="0" u="none" strike="noStrike" dirty="0">
                <a:effectLst/>
              </a:rPr>
              <a:t>Ukiah, California</a:t>
            </a:r>
            <a:endParaRPr lang="en-US" sz="1600" b="0" dirty="0">
              <a:effectLst/>
            </a:endParaRPr>
          </a:p>
          <a:p>
            <a:pPr marL="0" indent="0" rtl="0">
              <a:spcBef>
                <a:spcPts val="0"/>
              </a:spcBef>
              <a:spcAft>
                <a:spcPts val="0"/>
              </a:spcAft>
              <a:buNone/>
            </a:pPr>
            <a:r>
              <a:rPr lang="en-US" sz="1600" b="0" i="0" u="none" strike="noStrike" dirty="0">
                <a:effectLst/>
              </a:rPr>
              <a:t>USA</a:t>
            </a:r>
            <a:endParaRPr lang="en-US" sz="1600" b="0" dirty="0">
              <a:effectLst/>
            </a:endParaRPr>
          </a:p>
          <a:p>
            <a:pPr marL="0" indent="0">
              <a:buNone/>
            </a:pPr>
            <a:br>
              <a:rPr lang="en-US" sz="1600" dirty="0"/>
            </a:br>
            <a:endParaRPr lang="en-US" sz="1600" dirty="0"/>
          </a:p>
        </p:txBody>
      </p:sp>
      <p:pic>
        <p:nvPicPr>
          <p:cNvPr id="1028" name="Picture 4" descr="Holly Brackmann - Desolation Relief">
            <a:extLst>
              <a:ext uri="{FF2B5EF4-FFF2-40B4-BE49-F238E27FC236}">
                <a16:creationId xmlns:a16="http://schemas.microsoft.com/office/drawing/2014/main" id="{D6CF3623-8608-67A4-3A8B-4C9FDD8C32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8629" y="0"/>
            <a:ext cx="52863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21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ean  Sredl - After the Warming - Permanent Winter">
            <a:extLst>
              <a:ext uri="{FF2B5EF4-FFF2-40B4-BE49-F238E27FC236}">
                <a16:creationId xmlns:a16="http://schemas.microsoft.com/office/drawing/2014/main" id="{83B7CA2D-50E6-3BEB-38E2-00079B7165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2013" y="0"/>
            <a:ext cx="538638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68A9BA5-2037-68C7-47A2-8A0D298FA48C}"/>
              </a:ext>
            </a:extLst>
          </p:cNvPr>
          <p:cNvSpPr txBox="1"/>
          <p:nvPr/>
        </p:nvSpPr>
        <p:spPr>
          <a:xfrm>
            <a:off x="422303" y="5042118"/>
            <a:ext cx="2321169" cy="1815882"/>
          </a:xfrm>
          <a:prstGeom prst="rect">
            <a:avLst/>
          </a:prstGeom>
          <a:noFill/>
        </p:spPr>
        <p:txBody>
          <a:bodyPr wrap="square" rtlCol="0">
            <a:spAutoFit/>
          </a:bodyPr>
          <a:lstStyle/>
          <a:p>
            <a:pPr rtl="0">
              <a:spcBef>
                <a:spcPts val="0"/>
              </a:spcBef>
              <a:spcAft>
                <a:spcPts val="0"/>
              </a:spcAft>
            </a:pPr>
            <a:r>
              <a:rPr lang="en-US" sz="1600" b="1" i="1" u="none" strike="noStrike" dirty="0">
                <a:effectLst/>
              </a:rPr>
              <a:t>After the Warming—Permanent Winter</a:t>
            </a:r>
            <a:r>
              <a:rPr lang="en-US" sz="1600" b="1" i="0" u="none" strike="noStrike" dirty="0">
                <a:effectLst/>
              </a:rPr>
              <a:t>, 2017</a:t>
            </a:r>
            <a:endParaRPr lang="en-US" sz="1600" b="0" dirty="0">
              <a:effectLst/>
            </a:endParaRPr>
          </a:p>
          <a:p>
            <a:pPr rtl="0">
              <a:spcBef>
                <a:spcPts val="0"/>
              </a:spcBef>
              <a:spcAft>
                <a:spcPts val="0"/>
              </a:spcAft>
            </a:pPr>
            <a:r>
              <a:rPr lang="en-US" sz="1600" b="1" i="0" u="none" strike="noStrike" dirty="0">
                <a:effectLst/>
              </a:rPr>
              <a:t>Jean </a:t>
            </a:r>
            <a:r>
              <a:rPr lang="en-US" sz="1600" b="1" i="0" u="none" strike="noStrike" dirty="0" err="1">
                <a:effectLst/>
              </a:rPr>
              <a:t>Sredl</a:t>
            </a:r>
            <a:endParaRPr lang="en-US" sz="1600" b="0" dirty="0">
              <a:effectLst/>
            </a:endParaRPr>
          </a:p>
          <a:p>
            <a:pPr rtl="0">
              <a:spcBef>
                <a:spcPts val="0"/>
              </a:spcBef>
              <a:spcAft>
                <a:spcPts val="0"/>
              </a:spcAft>
            </a:pPr>
            <a:r>
              <a:rPr lang="en-US" sz="1600" b="0" i="0" u="none" strike="noStrike" dirty="0">
                <a:effectLst/>
              </a:rPr>
              <a:t>Shawano, Wisconsin</a:t>
            </a:r>
            <a:endParaRPr lang="en-US" sz="1600" b="0" dirty="0">
              <a:effectLst/>
            </a:endParaRPr>
          </a:p>
          <a:p>
            <a:pPr rtl="0">
              <a:spcBef>
                <a:spcPts val="0"/>
              </a:spcBef>
              <a:spcAft>
                <a:spcPts val="0"/>
              </a:spcAft>
            </a:pPr>
            <a:r>
              <a:rPr lang="en-US" sz="1600" b="0" i="0" u="none" strike="noStrike" dirty="0">
                <a:effectLst/>
              </a:rPr>
              <a:t>USA</a:t>
            </a:r>
            <a:endParaRPr lang="en-US" sz="1600" b="0" dirty="0">
              <a:effectLst/>
            </a:endParaRPr>
          </a:p>
          <a:p>
            <a:br>
              <a:rPr lang="en-US" sz="1600" dirty="0"/>
            </a:br>
            <a:endParaRPr lang="en-US" sz="1600" dirty="0"/>
          </a:p>
        </p:txBody>
      </p:sp>
    </p:spTree>
    <p:extLst>
      <p:ext uri="{BB962C8B-B14F-4D97-AF65-F5344CB8AC3E}">
        <p14:creationId xmlns:p14="http://schemas.microsoft.com/office/powerpoint/2010/main" val="2317899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nne  Severn - Cerulean Lake">
            <a:extLst>
              <a:ext uri="{FF2B5EF4-FFF2-40B4-BE49-F238E27FC236}">
                <a16:creationId xmlns:a16="http://schemas.microsoft.com/office/drawing/2014/main" id="{1AC81556-9E07-D28B-DF80-9D40629348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0"/>
            <a:ext cx="71612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9F84F0F-A4A1-3B11-B14B-43FCCA1CE242}"/>
              </a:ext>
            </a:extLst>
          </p:cNvPr>
          <p:cNvSpPr txBox="1"/>
          <p:nvPr/>
        </p:nvSpPr>
        <p:spPr>
          <a:xfrm>
            <a:off x="339856" y="5042118"/>
            <a:ext cx="1778924" cy="1815882"/>
          </a:xfrm>
          <a:prstGeom prst="rect">
            <a:avLst/>
          </a:prstGeom>
          <a:noFill/>
        </p:spPr>
        <p:txBody>
          <a:bodyPr wrap="square" rtlCol="0">
            <a:spAutoFit/>
          </a:bodyPr>
          <a:lstStyle/>
          <a:p>
            <a:pPr rtl="0">
              <a:spcBef>
                <a:spcPts val="0"/>
              </a:spcBef>
              <a:spcAft>
                <a:spcPts val="0"/>
              </a:spcAft>
            </a:pPr>
            <a:r>
              <a:rPr lang="en-US" sz="1600" b="1" i="1" u="none" strike="noStrike" dirty="0">
                <a:effectLst/>
              </a:rPr>
              <a:t>Cerulean Lake</a:t>
            </a:r>
            <a:r>
              <a:rPr lang="en-US" sz="1600" b="1" i="0" u="none" strike="noStrike" dirty="0">
                <a:effectLst/>
              </a:rPr>
              <a:t>, 2018</a:t>
            </a:r>
            <a:endParaRPr lang="en-US" sz="1600" b="0" dirty="0">
              <a:effectLst/>
            </a:endParaRPr>
          </a:p>
          <a:p>
            <a:pPr rtl="0">
              <a:spcBef>
                <a:spcPts val="0"/>
              </a:spcBef>
              <a:spcAft>
                <a:spcPts val="0"/>
              </a:spcAft>
            </a:pPr>
            <a:r>
              <a:rPr lang="en-US" sz="1600" b="1" i="0" u="none" strike="noStrike" dirty="0">
                <a:effectLst/>
              </a:rPr>
              <a:t>Anne Severn</a:t>
            </a:r>
            <a:endParaRPr lang="en-US" sz="1600" b="0" dirty="0">
              <a:effectLst/>
            </a:endParaRPr>
          </a:p>
          <a:p>
            <a:pPr rtl="0">
              <a:spcBef>
                <a:spcPts val="0"/>
              </a:spcBef>
              <a:spcAft>
                <a:spcPts val="0"/>
              </a:spcAft>
            </a:pPr>
            <a:r>
              <a:rPr lang="en-US" sz="1600" b="0" i="0" u="none" strike="noStrike" dirty="0">
                <a:effectLst/>
              </a:rPr>
              <a:t>Loveland, Colorado</a:t>
            </a:r>
            <a:endParaRPr lang="en-US" sz="1600" b="0" dirty="0">
              <a:effectLst/>
            </a:endParaRPr>
          </a:p>
          <a:p>
            <a:pPr rtl="0">
              <a:spcBef>
                <a:spcPts val="0"/>
              </a:spcBef>
              <a:spcAft>
                <a:spcPts val="0"/>
              </a:spcAft>
            </a:pPr>
            <a:r>
              <a:rPr lang="en-US" sz="1600" b="0" i="0" u="none" strike="noStrike" dirty="0">
                <a:effectLst/>
              </a:rPr>
              <a:t>USA</a:t>
            </a:r>
            <a:endParaRPr lang="en-US" sz="1600" b="0" dirty="0">
              <a:effectLst/>
            </a:endParaRPr>
          </a:p>
          <a:p>
            <a:br>
              <a:rPr lang="en-US" sz="1600" dirty="0"/>
            </a:br>
            <a:endParaRPr lang="en-US" sz="1600" dirty="0"/>
          </a:p>
        </p:txBody>
      </p:sp>
    </p:spTree>
    <p:extLst>
      <p:ext uri="{BB962C8B-B14F-4D97-AF65-F5344CB8AC3E}">
        <p14:creationId xmlns:p14="http://schemas.microsoft.com/office/powerpoint/2010/main" val="4164411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Vicki Conley - Slot Canyon #6">
            <a:extLst>
              <a:ext uri="{FF2B5EF4-FFF2-40B4-BE49-F238E27FC236}">
                <a16:creationId xmlns:a16="http://schemas.microsoft.com/office/drawing/2014/main" id="{F65E0974-5E9B-75D0-149B-388B2C368E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0"/>
            <a:ext cx="5143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9E22BEF-2082-23B1-0562-C98321AAF1A2}"/>
              </a:ext>
            </a:extLst>
          </p:cNvPr>
          <p:cNvSpPr txBox="1"/>
          <p:nvPr/>
        </p:nvSpPr>
        <p:spPr>
          <a:xfrm>
            <a:off x="409064" y="5042118"/>
            <a:ext cx="2244436" cy="1815882"/>
          </a:xfrm>
          <a:prstGeom prst="rect">
            <a:avLst/>
          </a:prstGeom>
          <a:noFill/>
        </p:spPr>
        <p:txBody>
          <a:bodyPr wrap="square" rtlCol="0">
            <a:spAutoFit/>
          </a:bodyPr>
          <a:lstStyle/>
          <a:p>
            <a:pPr rtl="0">
              <a:spcBef>
                <a:spcPts val="0"/>
              </a:spcBef>
              <a:spcAft>
                <a:spcPts val="0"/>
              </a:spcAft>
            </a:pPr>
            <a:r>
              <a:rPr lang="en-US" sz="1600" b="1" i="1" u="none" strike="noStrike" dirty="0">
                <a:effectLst/>
              </a:rPr>
              <a:t>Slot Canyon #6</a:t>
            </a:r>
            <a:r>
              <a:rPr lang="en-US" sz="1600" b="1" i="0" u="none" strike="noStrike" dirty="0">
                <a:effectLst/>
              </a:rPr>
              <a:t>, 2020</a:t>
            </a:r>
            <a:endParaRPr lang="en-US" sz="1600" b="0" dirty="0">
              <a:effectLst/>
            </a:endParaRPr>
          </a:p>
          <a:p>
            <a:pPr rtl="0">
              <a:spcBef>
                <a:spcPts val="0"/>
              </a:spcBef>
              <a:spcAft>
                <a:spcPts val="0"/>
              </a:spcAft>
            </a:pPr>
            <a:r>
              <a:rPr lang="en-US" sz="1600" b="1" i="0" u="none" strike="noStrike" dirty="0">
                <a:effectLst/>
              </a:rPr>
              <a:t>Vicki Conley</a:t>
            </a:r>
            <a:endParaRPr lang="en-US" sz="1600" b="0" dirty="0">
              <a:effectLst/>
            </a:endParaRPr>
          </a:p>
          <a:p>
            <a:pPr rtl="0">
              <a:spcBef>
                <a:spcPts val="0"/>
              </a:spcBef>
              <a:spcAft>
                <a:spcPts val="0"/>
              </a:spcAft>
            </a:pPr>
            <a:r>
              <a:rPr lang="en-US" sz="1600" b="0" i="0" u="none" strike="noStrike" dirty="0">
                <a:effectLst/>
              </a:rPr>
              <a:t>Ruidoso Downs, New Mexico</a:t>
            </a:r>
            <a:endParaRPr lang="en-US" sz="1600" b="0" dirty="0">
              <a:effectLst/>
            </a:endParaRPr>
          </a:p>
          <a:p>
            <a:pPr rtl="0">
              <a:spcBef>
                <a:spcPts val="0"/>
              </a:spcBef>
              <a:spcAft>
                <a:spcPts val="0"/>
              </a:spcAft>
            </a:pPr>
            <a:r>
              <a:rPr lang="en-US" sz="1600" b="0" i="0" u="none" strike="noStrike" dirty="0">
                <a:effectLst/>
              </a:rPr>
              <a:t>USA</a:t>
            </a:r>
            <a:endParaRPr lang="en-US" sz="1600" b="0" dirty="0">
              <a:effectLst/>
            </a:endParaRPr>
          </a:p>
          <a:p>
            <a:br>
              <a:rPr lang="en-US" sz="1600" dirty="0"/>
            </a:br>
            <a:endParaRPr lang="en-US" sz="1600" dirty="0"/>
          </a:p>
        </p:txBody>
      </p:sp>
    </p:spTree>
    <p:extLst>
      <p:ext uri="{BB962C8B-B14F-4D97-AF65-F5344CB8AC3E}">
        <p14:creationId xmlns:p14="http://schemas.microsoft.com/office/powerpoint/2010/main" val="1285908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ynn  Woll - Oozing Heat">
            <a:extLst>
              <a:ext uri="{FF2B5EF4-FFF2-40B4-BE49-F238E27FC236}">
                <a16:creationId xmlns:a16="http://schemas.microsoft.com/office/drawing/2014/main" id="{BFCEA225-C4A6-8B95-0F15-96C06EDF20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313" y="0"/>
            <a:ext cx="642937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20C76FC-B82C-A4E9-8FD4-AD10C80030BB}"/>
              </a:ext>
            </a:extLst>
          </p:cNvPr>
          <p:cNvSpPr txBox="1"/>
          <p:nvPr/>
        </p:nvSpPr>
        <p:spPr>
          <a:xfrm>
            <a:off x="406937" y="5288340"/>
            <a:ext cx="2244436" cy="1569660"/>
          </a:xfrm>
          <a:prstGeom prst="rect">
            <a:avLst/>
          </a:prstGeom>
          <a:noFill/>
        </p:spPr>
        <p:txBody>
          <a:bodyPr wrap="square" rtlCol="0">
            <a:spAutoFit/>
          </a:bodyPr>
          <a:lstStyle/>
          <a:p>
            <a:pPr rtl="0">
              <a:spcBef>
                <a:spcPts val="0"/>
              </a:spcBef>
              <a:spcAft>
                <a:spcPts val="0"/>
              </a:spcAft>
            </a:pPr>
            <a:r>
              <a:rPr lang="en-US" sz="1600" b="1" i="1" u="none" strike="noStrike" dirty="0">
                <a:effectLst/>
              </a:rPr>
              <a:t>Oozing Heat</a:t>
            </a:r>
            <a:r>
              <a:rPr lang="en-US" sz="1600" b="1" i="0" u="none" strike="noStrike" dirty="0">
                <a:effectLst/>
              </a:rPr>
              <a:t>, 2020</a:t>
            </a:r>
            <a:endParaRPr lang="en-US" sz="1600" b="0" dirty="0">
              <a:effectLst/>
            </a:endParaRPr>
          </a:p>
          <a:p>
            <a:pPr rtl="0">
              <a:spcBef>
                <a:spcPts val="0"/>
              </a:spcBef>
              <a:spcAft>
                <a:spcPts val="0"/>
              </a:spcAft>
            </a:pPr>
            <a:r>
              <a:rPr lang="en-US" sz="1600" b="1" i="0" u="none" strike="noStrike" dirty="0">
                <a:effectLst/>
              </a:rPr>
              <a:t>Lynn </a:t>
            </a:r>
            <a:r>
              <a:rPr lang="en-US" sz="1600" b="1" i="0" u="none" strike="noStrike" dirty="0" err="1">
                <a:effectLst/>
              </a:rPr>
              <a:t>Woll</a:t>
            </a:r>
            <a:endParaRPr lang="en-US" sz="1600" b="0" dirty="0">
              <a:effectLst/>
            </a:endParaRPr>
          </a:p>
          <a:p>
            <a:pPr rtl="0">
              <a:spcBef>
                <a:spcPts val="0"/>
              </a:spcBef>
              <a:spcAft>
                <a:spcPts val="0"/>
              </a:spcAft>
            </a:pPr>
            <a:r>
              <a:rPr lang="en-US" sz="1600" b="0" i="0" u="none" strike="noStrike" dirty="0">
                <a:effectLst/>
              </a:rPr>
              <a:t>Austin, Texas</a:t>
            </a:r>
            <a:endParaRPr lang="en-US" sz="1600" b="0" dirty="0">
              <a:effectLst/>
            </a:endParaRPr>
          </a:p>
          <a:p>
            <a:pPr rtl="0">
              <a:spcBef>
                <a:spcPts val="0"/>
              </a:spcBef>
              <a:spcAft>
                <a:spcPts val="0"/>
              </a:spcAft>
            </a:pPr>
            <a:r>
              <a:rPr lang="en-US" sz="1600" b="0" i="0" u="none" strike="noStrike" dirty="0">
                <a:effectLst/>
              </a:rPr>
              <a:t>USA</a:t>
            </a:r>
            <a:endParaRPr lang="en-US" sz="1600" b="0" dirty="0">
              <a:effectLst/>
            </a:endParaRPr>
          </a:p>
          <a:p>
            <a:br>
              <a:rPr lang="en-US" sz="1600" dirty="0"/>
            </a:br>
            <a:endParaRPr lang="en-US" sz="1600" b="0" i="0" dirty="0">
              <a:effectLst/>
            </a:endParaRPr>
          </a:p>
        </p:txBody>
      </p:sp>
    </p:spTree>
    <p:extLst>
      <p:ext uri="{BB962C8B-B14F-4D97-AF65-F5344CB8AC3E}">
        <p14:creationId xmlns:p14="http://schemas.microsoft.com/office/powerpoint/2010/main" val="34443377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8575</TotalTime>
  <Words>652</Words>
  <Application>Microsoft Office PowerPoint</Application>
  <PresentationFormat>Widescreen</PresentationFormat>
  <Paragraphs>63</Paragraphs>
  <Slides>10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Nunito</vt:lpstr>
      <vt:lpstr>Office Theme</vt:lpstr>
      <vt:lpstr>Tissue Paper Quilts</vt:lpstr>
      <vt:lpstr>PowerPoint Presentation</vt:lpstr>
      <vt:lpstr>PowerPoint Presentation</vt:lpstr>
      <vt:lpstr>Primal Forces: Earth</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Primal Forces: Earth</dc:title>
  <dc:creator>Microsoft Office User</dc:creator>
  <cp:lastModifiedBy>Liz Donakey</cp:lastModifiedBy>
  <cp:revision>7</cp:revision>
  <dcterms:created xsi:type="dcterms:W3CDTF">2023-07-07T00:05:52Z</dcterms:created>
  <dcterms:modified xsi:type="dcterms:W3CDTF">2023-09-18T20:04:16Z</dcterms:modified>
</cp:coreProperties>
</file>