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80" r:id="rId22"/>
    <p:sldId id="281" r:id="rId23"/>
    <p:sldId id="282" r:id="rId24"/>
  </p:sldIdLst>
  <p:sldSz cx="18288000" cy="10287000"/>
  <p:notesSz cx="6858000" cy="9144000"/>
  <p:embeddedFontLst>
    <p:embeddedFont>
      <p:font typeface="Canva Sans" panose="020B0604020202020204" charset="0"/>
      <p:regular r:id="rId26"/>
    </p:embeddedFont>
    <p:embeddedFont>
      <p:font typeface="Canva Sans Bold" panose="020B0604020202020204" charset="0"/>
      <p:regular r:id="rId27"/>
      <p:bold r:id="rId28"/>
    </p:embeddedFont>
    <p:embeddedFont>
      <p:font typeface="Canva Sans Bold Italics" panose="020B0604020202020204" charset="0"/>
      <p:regular r:id="rId29"/>
      <p:bold r:id="rId30"/>
      <p:italic r:id="rId31"/>
      <p:boldItalic r:id="rId32"/>
    </p:embeddedFont>
    <p:embeddedFont>
      <p:font typeface="Canva Sans Italics" panose="020B0604020202020204" charset="0"/>
      <p:regular r:id="rId33"/>
      <p:italic r:id="rId34"/>
    </p:embeddedFont>
    <p:embeddedFont>
      <p:font typeface="Montserrat" panose="00000500000000000000" pitchFamily="2" charset="0"/>
      <p:regular r:id="rId35"/>
      <p:bold r:id="rId36"/>
      <p:italic r:id="rId37"/>
      <p:boldItalic r:id="rId38"/>
    </p:embeddedFont>
    <p:embeddedFont>
      <p:font typeface="Montserrat Bold" panose="00000800000000000000" charset="0"/>
      <p:regular r:id="rId39"/>
      <p:bold r:id="rId40"/>
    </p:embeddedFont>
    <p:embeddedFont>
      <p:font typeface="Montserrat Bold Italics" panose="020B0604020202020204" charset="0"/>
      <p:regular r:id="rId41"/>
      <p:bold r:id="rId42"/>
      <p:italic r:id="rId43"/>
      <p:boldItalic r:id="rId44"/>
    </p:embeddedFont>
    <p:embeddedFont>
      <p:font typeface="Montserrat Classic" panose="020B0604020202020204" charset="0"/>
      <p:regular r:id="rId45"/>
    </p:embeddedFont>
    <p:embeddedFont>
      <p:font typeface="Montserrat Classic Bold" panose="020B0604020202020204" charset="0"/>
      <p:regular r:id="rId46"/>
      <p:bold r:id="rId47"/>
    </p:embeddedFont>
    <p:embeddedFont>
      <p:font typeface="Montserrat Heavy" panose="020B0604020202020204" charset="0"/>
      <p:regular r:id="rId48"/>
      <p:bold r:id="rId49"/>
    </p:embeddedFont>
    <p:embeddedFont>
      <p:font typeface="Open Sans 1" panose="020B0604020202020204" charset="0"/>
      <p:regular r:id="rId50"/>
    </p:embeddedFont>
    <p:embeddedFont>
      <p:font typeface="Open Sans 1 Bold" panose="020B0604020202020204" charset="0"/>
      <p:regular r:id="rId51"/>
      <p:bold r:id="rId52"/>
    </p:embeddedFont>
    <p:embeddedFont>
      <p:font typeface="Open Sans 2" panose="020B0604020202020204" charset="0"/>
      <p:regular r:id="rId53"/>
    </p:embeddedFont>
    <p:embeddedFont>
      <p:font typeface="Open Sans 2 Bold" panose="020B0604020202020204" charset="0"/>
      <p:regular r:id="rId54"/>
      <p:bold r:id="rId55"/>
    </p:embeddedFont>
    <p:embeddedFont>
      <p:font typeface="Open Sans 2 Italics" panose="020B0604020202020204" charset="0"/>
      <p:regular r:id="rId56"/>
      <p:italic r:id="rId5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80" autoAdjust="0"/>
    <p:restoredTop sz="94674" autoAdjust="0"/>
  </p:normalViewPr>
  <p:slideViewPr>
    <p:cSldViewPr>
      <p:cViewPr>
        <p:scale>
          <a:sx n="70" d="100"/>
          <a:sy n="70" d="100"/>
        </p:scale>
        <p:origin x="43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8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9" Type="http://schemas.openxmlformats.org/officeDocument/2006/relationships/font" Target="fonts/font14.fntdata"/><Relationship Id="rId21" Type="http://schemas.openxmlformats.org/officeDocument/2006/relationships/slide" Target="slides/slide20.xml"/><Relationship Id="rId34" Type="http://schemas.openxmlformats.org/officeDocument/2006/relationships/font" Target="fonts/font9.fntdata"/><Relationship Id="rId42" Type="http://schemas.openxmlformats.org/officeDocument/2006/relationships/font" Target="fonts/font17.fntdata"/><Relationship Id="rId47" Type="http://schemas.openxmlformats.org/officeDocument/2006/relationships/font" Target="fonts/font22.fntdata"/><Relationship Id="rId50" Type="http://schemas.openxmlformats.org/officeDocument/2006/relationships/font" Target="fonts/font25.fntdata"/><Relationship Id="rId55" Type="http://schemas.openxmlformats.org/officeDocument/2006/relationships/font" Target="fonts/font30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4.fntdata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font" Target="fonts/font15.fntdata"/><Relationship Id="rId45" Type="http://schemas.openxmlformats.org/officeDocument/2006/relationships/font" Target="fonts/font20.fntdata"/><Relationship Id="rId53" Type="http://schemas.openxmlformats.org/officeDocument/2006/relationships/font" Target="fonts/font28.fntdata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43" Type="http://schemas.openxmlformats.org/officeDocument/2006/relationships/font" Target="fonts/font18.fntdata"/><Relationship Id="rId48" Type="http://schemas.openxmlformats.org/officeDocument/2006/relationships/font" Target="fonts/font23.fntdata"/><Relationship Id="rId56" Type="http://schemas.openxmlformats.org/officeDocument/2006/relationships/font" Target="fonts/font31.fntdata"/><Relationship Id="rId8" Type="http://schemas.openxmlformats.org/officeDocument/2006/relationships/slide" Target="slides/slide7.xml"/><Relationship Id="rId51" Type="http://schemas.openxmlformats.org/officeDocument/2006/relationships/font" Target="fonts/font26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Relationship Id="rId46" Type="http://schemas.openxmlformats.org/officeDocument/2006/relationships/font" Target="fonts/font21.fntdata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16.fntdata"/><Relationship Id="rId54" Type="http://schemas.openxmlformats.org/officeDocument/2006/relationships/font" Target="fonts/font2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49" Type="http://schemas.openxmlformats.org/officeDocument/2006/relationships/font" Target="fonts/font24.fntdata"/><Relationship Id="rId57" Type="http://schemas.openxmlformats.org/officeDocument/2006/relationships/font" Target="fonts/font32.fntdata"/><Relationship Id="rId10" Type="http://schemas.openxmlformats.org/officeDocument/2006/relationships/slide" Target="slides/slide9.xml"/><Relationship Id="rId31" Type="http://schemas.openxmlformats.org/officeDocument/2006/relationships/font" Target="fonts/font6.fntdata"/><Relationship Id="rId44" Type="http://schemas.openxmlformats.org/officeDocument/2006/relationships/font" Target="fonts/font19.fntdata"/><Relationship Id="rId52" Type="http://schemas.openxmlformats.org/officeDocument/2006/relationships/font" Target="fonts/font27.fntdata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D94BDF-C8F6-4334-BA0D-63E60471FFCD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5309C-7D17-49A6-B06F-885491D3E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775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https://www.emiliawingart.com/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95309C-7D17-49A6-B06F-885491D3EA9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107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to teachers: due to copyright, full images are not included on this slide. To see full images, please use the links provided.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95309C-7D17-49A6-B06F-885491D3EA9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895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13" Type="http://schemas.openxmlformats.org/officeDocument/2006/relationships/image" Target="../media/image34.png"/><Relationship Id="rId3" Type="http://schemas.openxmlformats.org/officeDocument/2006/relationships/image" Target="../media/image24.svg"/><Relationship Id="rId7" Type="http://schemas.openxmlformats.org/officeDocument/2006/relationships/image" Target="../media/image28.png"/><Relationship Id="rId12" Type="http://schemas.openxmlformats.org/officeDocument/2006/relationships/image" Target="../media/image33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11" Type="http://schemas.openxmlformats.org/officeDocument/2006/relationships/image" Target="../media/image32.png"/><Relationship Id="rId5" Type="http://schemas.openxmlformats.org/officeDocument/2006/relationships/image" Target="../media/image26.svg"/><Relationship Id="rId10" Type="http://schemas.openxmlformats.org/officeDocument/2006/relationships/image" Target="../media/image31.sv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5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39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sv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svg"/><Relationship Id="rId5" Type="http://schemas.openxmlformats.org/officeDocument/2006/relationships/image" Target="../media/image45.png"/><Relationship Id="rId10" Type="http://schemas.openxmlformats.org/officeDocument/2006/relationships/image" Target="../media/image50.svg"/><Relationship Id="rId4" Type="http://schemas.openxmlformats.org/officeDocument/2006/relationships/image" Target="../media/image44.svg"/><Relationship Id="rId9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svg"/><Relationship Id="rId3" Type="http://schemas.openxmlformats.org/officeDocument/2006/relationships/image" Target="../media/image39.svg"/><Relationship Id="rId7" Type="http://schemas.openxmlformats.org/officeDocument/2006/relationships/image" Target="../media/image54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jpeg"/><Relationship Id="rId10" Type="http://schemas.openxmlformats.org/officeDocument/2006/relationships/image" Target="../media/image57.svg"/><Relationship Id="rId4" Type="http://schemas.openxmlformats.org/officeDocument/2006/relationships/image" Target="../media/image51.jpeg"/><Relationship Id="rId9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1.sv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5.sv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sv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svg"/><Relationship Id="rId5" Type="http://schemas.openxmlformats.org/officeDocument/2006/relationships/image" Target="../media/image65.png"/><Relationship Id="rId10" Type="http://schemas.openxmlformats.org/officeDocument/2006/relationships/image" Target="../media/image70.svg"/><Relationship Id="rId4" Type="http://schemas.openxmlformats.org/officeDocument/2006/relationships/image" Target="../media/image64.svg"/><Relationship Id="rId9" Type="http://schemas.openxmlformats.org/officeDocument/2006/relationships/image" Target="../media/image6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sv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moma.org/collection/works/95186" TargetMode="External"/><Relationship Id="rId4" Type="http://schemas.openxmlformats.org/officeDocument/2006/relationships/image" Target="../media/image7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image" Target="../media/image74.png"/><Relationship Id="rId7" Type="http://schemas.openxmlformats.org/officeDocument/2006/relationships/hyperlink" Target="https://www.moma.org/collection/works/148639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moma.org/collection/works/110263" TargetMode="External"/><Relationship Id="rId5" Type="http://schemas.openxmlformats.org/officeDocument/2006/relationships/hyperlink" Target="https://www.moma.org/collection/works/96106" TargetMode="External"/><Relationship Id="rId10" Type="http://schemas.openxmlformats.org/officeDocument/2006/relationships/image" Target="../media/image77.png"/><Relationship Id="rId4" Type="http://schemas.openxmlformats.org/officeDocument/2006/relationships/hyperlink" Target="https://www.moma.org/collection/works/163892" TargetMode="External"/><Relationship Id="rId9" Type="http://schemas.openxmlformats.org/officeDocument/2006/relationships/image" Target="../media/image7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0.svg"/><Relationship Id="rId7" Type="http://schemas.openxmlformats.org/officeDocument/2006/relationships/image" Target="../media/image84.sv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png"/><Relationship Id="rId5" Type="http://schemas.openxmlformats.org/officeDocument/2006/relationships/image" Target="../media/image82.svg"/><Relationship Id="rId4" Type="http://schemas.openxmlformats.org/officeDocument/2006/relationships/image" Target="../media/image81.png"/><Relationship Id="rId9" Type="http://schemas.openxmlformats.org/officeDocument/2006/relationships/image" Target="../media/image86.sv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sv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svg"/><Relationship Id="rId5" Type="http://schemas.openxmlformats.org/officeDocument/2006/relationships/image" Target="../media/image90.png"/><Relationship Id="rId10" Type="http://schemas.openxmlformats.org/officeDocument/2006/relationships/image" Target="../media/image95.svg"/><Relationship Id="rId4" Type="http://schemas.openxmlformats.org/officeDocument/2006/relationships/image" Target="../media/image89.svg"/><Relationship Id="rId9" Type="http://schemas.openxmlformats.org/officeDocument/2006/relationships/image" Target="../media/image9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 rot="-5400000">
            <a:off x="6251033" y="-244535"/>
            <a:ext cx="5785935" cy="10776070"/>
            <a:chOff x="0" y="0"/>
            <a:chExt cx="1982688" cy="369267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982688" cy="3692677"/>
            </a:xfrm>
            <a:custGeom>
              <a:avLst/>
              <a:gdLst/>
              <a:ahLst/>
              <a:cxnLst/>
              <a:rect l="l" t="t" r="r" b="b"/>
              <a:pathLst>
                <a:path w="1982688" h="3692677">
                  <a:moveTo>
                    <a:pt x="9366" y="0"/>
                  </a:moveTo>
                  <a:lnTo>
                    <a:pt x="1973322" y="0"/>
                  </a:lnTo>
                  <a:cubicBezTo>
                    <a:pt x="1975806" y="0"/>
                    <a:pt x="1978188" y="987"/>
                    <a:pt x="1979945" y="2743"/>
                  </a:cubicBezTo>
                  <a:cubicBezTo>
                    <a:pt x="1981701" y="4500"/>
                    <a:pt x="1982688" y="6882"/>
                    <a:pt x="1982688" y="9366"/>
                  </a:cubicBezTo>
                  <a:lnTo>
                    <a:pt x="1982688" y="3683310"/>
                  </a:lnTo>
                  <a:cubicBezTo>
                    <a:pt x="1982688" y="3685795"/>
                    <a:pt x="1981701" y="3688177"/>
                    <a:pt x="1979945" y="3689934"/>
                  </a:cubicBezTo>
                  <a:cubicBezTo>
                    <a:pt x="1978188" y="3691690"/>
                    <a:pt x="1975806" y="3692677"/>
                    <a:pt x="1973322" y="3692677"/>
                  </a:cubicBezTo>
                  <a:lnTo>
                    <a:pt x="9366" y="3692677"/>
                  </a:lnTo>
                  <a:cubicBezTo>
                    <a:pt x="6882" y="3692677"/>
                    <a:pt x="4500" y="3691690"/>
                    <a:pt x="2743" y="3689934"/>
                  </a:cubicBezTo>
                  <a:cubicBezTo>
                    <a:pt x="987" y="3688177"/>
                    <a:pt x="0" y="3685795"/>
                    <a:pt x="0" y="3683310"/>
                  </a:cubicBezTo>
                  <a:lnTo>
                    <a:pt x="0" y="9366"/>
                  </a:lnTo>
                  <a:cubicBezTo>
                    <a:pt x="0" y="6882"/>
                    <a:pt x="987" y="4500"/>
                    <a:pt x="2743" y="2743"/>
                  </a:cubicBezTo>
                  <a:cubicBezTo>
                    <a:pt x="4500" y="987"/>
                    <a:pt x="6882" y="0"/>
                    <a:pt x="9366" y="0"/>
                  </a:cubicBezTo>
                  <a:close/>
                </a:path>
              </a:pathLst>
            </a:custGeom>
            <a:solidFill>
              <a:srgbClr val="F5F4F2"/>
            </a:solidFill>
            <a:ln w="9525" cap="sq">
              <a:solidFill>
                <a:srgbClr val="474747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1982688" cy="3711727"/>
            </a:xfrm>
            <a:prstGeom prst="rect">
              <a:avLst/>
            </a:prstGeom>
          </p:spPr>
          <p:txBody>
            <a:bodyPr lIns="26060" tIns="26060" rIns="26060" bIns="26060" rtlCol="0" anchor="ctr"/>
            <a:lstStyle/>
            <a:p>
              <a:pPr marL="0" lvl="0" indent="0" algn="ctr">
                <a:lnSpc>
                  <a:spcPts val="1288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4251532" y="3170506"/>
            <a:ext cx="9784937" cy="30296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742"/>
              </a:lnSpc>
            </a:pPr>
            <a:r>
              <a:rPr lang="en-US" sz="11077">
                <a:solidFill>
                  <a:srgbClr val="C9B9A1"/>
                </a:solidFill>
                <a:latin typeface="Montserrat Heavy"/>
              </a:rPr>
              <a:t>Personal Geography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5726268" y="6472761"/>
            <a:ext cx="6835464" cy="12924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60"/>
              </a:lnSpc>
            </a:pPr>
            <a:r>
              <a:rPr lang="en-US" sz="3660">
                <a:solidFill>
                  <a:srgbClr val="C9B9A1"/>
                </a:solidFill>
                <a:latin typeface="Montserrat Classic"/>
              </a:rPr>
              <a:t>3 Visual Arts Projects using </a:t>
            </a:r>
            <a:r>
              <a:rPr lang="en-US" sz="3660">
                <a:solidFill>
                  <a:srgbClr val="C9B9A1"/>
                </a:solidFill>
                <a:latin typeface="Montserrat Classic Bold"/>
              </a:rPr>
              <a:t>maps</a:t>
            </a:r>
          </a:p>
          <a:p>
            <a:pPr algn="ctr">
              <a:lnSpc>
                <a:spcPts val="2856"/>
              </a:lnSpc>
            </a:pPr>
            <a:r>
              <a:rPr lang="en-US" sz="2856">
                <a:solidFill>
                  <a:srgbClr val="C9B9A1"/>
                </a:solidFill>
                <a:latin typeface="Montserrat Classic"/>
              </a:rPr>
              <a:t>by Charlotte Hawkins</a:t>
            </a:r>
          </a:p>
        </p:txBody>
      </p:sp>
      <p:sp>
        <p:nvSpPr>
          <p:cNvPr id="8" name="Freeform 8"/>
          <p:cNvSpPr/>
          <p:nvPr/>
        </p:nvSpPr>
        <p:spPr>
          <a:xfrm rot="2828679">
            <a:off x="12802751" y="1937115"/>
            <a:ext cx="665559" cy="626836"/>
          </a:xfrm>
          <a:custGeom>
            <a:avLst/>
            <a:gdLst/>
            <a:ahLst/>
            <a:cxnLst/>
            <a:rect l="l" t="t" r="r" b="b"/>
            <a:pathLst>
              <a:path w="665559" h="626836">
                <a:moveTo>
                  <a:pt x="0" y="0"/>
                </a:moveTo>
                <a:lnTo>
                  <a:pt x="665559" y="0"/>
                </a:lnTo>
                <a:lnTo>
                  <a:pt x="665559" y="626835"/>
                </a:lnTo>
                <a:lnTo>
                  <a:pt x="0" y="62683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12935929" y="5458810"/>
            <a:ext cx="2594808" cy="3253678"/>
          </a:xfrm>
          <a:custGeom>
            <a:avLst/>
            <a:gdLst/>
            <a:ahLst/>
            <a:cxnLst/>
            <a:rect l="l" t="t" r="r" b="b"/>
            <a:pathLst>
              <a:path w="2594808" h="3253678">
                <a:moveTo>
                  <a:pt x="0" y="0"/>
                </a:moveTo>
                <a:lnTo>
                  <a:pt x="2594808" y="0"/>
                </a:lnTo>
                <a:lnTo>
                  <a:pt x="2594808" y="3253678"/>
                </a:lnTo>
                <a:lnTo>
                  <a:pt x="0" y="325367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7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1028700"/>
            <a:ext cx="6099985" cy="8229600"/>
          </a:xfrm>
          <a:custGeom>
            <a:avLst/>
            <a:gdLst/>
            <a:ahLst/>
            <a:cxnLst/>
            <a:rect l="l" t="t" r="r" b="b"/>
            <a:pathLst>
              <a:path w="6099985" h="8229600">
                <a:moveTo>
                  <a:pt x="0" y="0"/>
                </a:moveTo>
                <a:lnTo>
                  <a:pt x="6099985" y="0"/>
                </a:lnTo>
                <a:lnTo>
                  <a:pt x="6099985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56213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9111335" y="-1329519"/>
            <a:ext cx="10451793" cy="15258092"/>
          </a:xfrm>
          <a:custGeom>
            <a:avLst/>
            <a:gdLst/>
            <a:ahLst/>
            <a:cxnLst/>
            <a:rect l="l" t="t" r="r" b="b"/>
            <a:pathLst>
              <a:path w="10451793" h="15258092">
                <a:moveTo>
                  <a:pt x="0" y="0"/>
                </a:moveTo>
                <a:lnTo>
                  <a:pt x="10451793" y="0"/>
                </a:lnTo>
                <a:lnTo>
                  <a:pt x="10451793" y="15258092"/>
                </a:lnTo>
                <a:lnTo>
                  <a:pt x="0" y="1525809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7684796" y="1028700"/>
            <a:ext cx="6099985" cy="8229600"/>
          </a:xfrm>
          <a:custGeom>
            <a:avLst/>
            <a:gdLst/>
            <a:ahLst/>
            <a:cxnLst/>
            <a:rect l="l" t="t" r="r" b="b"/>
            <a:pathLst>
              <a:path w="6099985" h="8229600">
                <a:moveTo>
                  <a:pt x="0" y="0"/>
                </a:moveTo>
                <a:lnTo>
                  <a:pt x="6099985" y="0"/>
                </a:lnTo>
                <a:lnTo>
                  <a:pt x="6099985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1952" r="-27811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TextBox 5"/>
          <p:cNvSpPr txBox="1"/>
          <p:nvPr/>
        </p:nvSpPr>
        <p:spPr>
          <a:xfrm>
            <a:off x="2835432" y="9580549"/>
            <a:ext cx="6642688" cy="457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60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Canva Sans"/>
              </a:rPr>
              <a:t>The </a:t>
            </a:r>
            <a:r>
              <a:rPr lang="en-US" sz="3000">
                <a:solidFill>
                  <a:srgbClr val="000000"/>
                </a:solidFill>
                <a:latin typeface="Canva Sans Bold"/>
              </a:rPr>
              <a:t>key</a:t>
            </a:r>
            <a:r>
              <a:rPr lang="en-US" sz="3000">
                <a:solidFill>
                  <a:srgbClr val="000000"/>
                </a:solidFill>
                <a:latin typeface="Canva Sans"/>
              </a:rPr>
              <a:t> to understanding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479832" y="297978"/>
            <a:ext cx="3197721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</a:rPr>
              <a:t>Clark, 1st grade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8789536" y="297978"/>
            <a:ext cx="3426023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</a:rPr>
              <a:t>Emma, 1st grade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7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8391466" cy="10287000"/>
          </a:xfrm>
          <a:custGeom>
            <a:avLst/>
            <a:gdLst/>
            <a:ahLst/>
            <a:cxnLst/>
            <a:rect l="l" t="t" r="r" b="b"/>
            <a:pathLst>
              <a:path w="8391466" h="10287000">
                <a:moveTo>
                  <a:pt x="0" y="0"/>
                </a:moveTo>
                <a:lnTo>
                  <a:pt x="8391466" y="0"/>
                </a:lnTo>
                <a:lnTo>
                  <a:pt x="8391466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8391466" y="0"/>
            <a:ext cx="10308298" cy="10287000"/>
          </a:xfrm>
          <a:custGeom>
            <a:avLst/>
            <a:gdLst/>
            <a:ahLst/>
            <a:cxnLst/>
            <a:rect l="l" t="t" r="r" b="b"/>
            <a:pathLst>
              <a:path w="10308298" h="10287000">
                <a:moveTo>
                  <a:pt x="0" y="0"/>
                </a:moveTo>
                <a:lnTo>
                  <a:pt x="10308298" y="0"/>
                </a:lnTo>
                <a:lnTo>
                  <a:pt x="10308298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4"/>
          <p:cNvSpPr txBox="1"/>
          <p:nvPr/>
        </p:nvSpPr>
        <p:spPr>
          <a:xfrm>
            <a:off x="708095" y="9172575"/>
            <a:ext cx="6975277" cy="755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160"/>
              </a:lnSpc>
            </a:pPr>
            <a:r>
              <a:rPr lang="en-US" sz="4400">
                <a:solidFill>
                  <a:srgbClr val="F5F4F2"/>
                </a:solidFill>
                <a:latin typeface="Canva Sans"/>
              </a:rPr>
              <a:t>Emilia Wing</a:t>
            </a:r>
            <a:r>
              <a:rPr lang="en-US" sz="4400">
                <a:solidFill>
                  <a:srgbClr val="F5F4F2"/>
                </a:solidFill>
                <a:latin typeface="Canva Sans Italics"/>
              </a:rPr>
              <a:t>, Tokyo &amp; Utah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7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 descr="Simple Abstract Semi-Transparent Trendy Donut Shape"/>
          <p:cNvSpPr/>
          <p:nvPr/>
        </p:nvSpPr>
        <p:spPr>
          <a:xfrm>
            <a:off x="13499719" y="-2468942"/>
            <a:ext cx="4383483" cy="4255963"/>
          </a:xfrm>
          <a:custGeom>
            <a:avLst/>
            <a:gdLst/>
            <a:ahLst/>
            <a:cxnLst/>
            <a:rect l="l" t="t" r="r" b="b"/>
            <a:pathLst>
              <a:path w="4383483" h="4255963">
                <a:moveTo>
                  <a:pt x="0" y="0"/>
                </a:moveTo>
                <a:lnTo>
                  <a:pt x="4383483" y="0"/>
                </a:lnTo>
                <a:lnTo>
                  <a:pt x="4383483" y="4255963"/>
                </a:lnTo>
                <a:lnTo>
                  <a:pt x="0" y="425596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 descr="Simple Abstract Semi-Transparent Trendy Squiggle"/>
          <p:cNvSpPr/>
          <p:nvPr/>
        </p:nvSpPr>
        <p:spPr>
          <a:xfrm rot="-5737523">
            <a:off x="15731105" y="-428373"/>
            <a:ext cx="3218629" cy="3464278"/>
          </a:xfrm>
          <a:custGeom>
            <a:avLst/>
            <a:gdLst/>
            <a:ahLst/>
            <a:cxnLst/>
            <a:rect l="l" t="t" r="r" b="b"/>
            <a:pathLst>
              <a:path w="3218629" h="3464278">
                <a:moveTo>
                  <a:pt x="0" y="0"/>
                </a:moveTo>
                <a:lnTo>
                  <a:pt x="3218629" y="0"/>
                </a:lnTo>
                <a:lnTo>
                  <a:pt x="3218629" y="3464277"/>
                </a:lnTo>
                <a:lnTo>
                  <a:pt x="0" y="346427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10622079" y="0"/>
            <a:ext cx="7665921" cy="10287000"/>
          </a:xfrm>
          <a:custGeom>
            <a:avLst/>
            <a:gdLst/>
            <a:ahLst/>
            <a:cxnLst/>
            <a:rect l="l" t="t" r="r" b="b"/>
            <a:pathLst>
              <a:path w="7665921" h="10287000">
                <a:moveTo>
                  <a:pt x="0" y="0"/>
                </a:moveTo>
                <a:lnTo>
                  <a:pt x="7665921" y="0"/>
                </a:lnTo>
                <a:lnTo>
                  <a:pt x="7665921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9569" r="-55158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AutoShape 5"/>
          <p:cNvSpPr/>
          <p:nvPr/>
        </p:nvSpPr>
        <p:spPr>
          <a:xfrm>
            <a:off x="2030896" y="5787997"/>
            <a:ext cx="6492240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-479190" y="6178522"/>
            <a:ext cx="4167845" cy="4114800"/>
          </a:xfrm>
          <a:custGeom>
            <a:avLst/>
            <a:gdLst/>
            <a:ahLst/>
            <a:cxnLst/>
            <a:rect l="l" t="t" r="r" b="b"/>
            <a:pathLst>
              <a:path w="4167845" h="4114800">
                <a:moveTo>
                  <a:pt x="0" y="0"/>
                </a:moveTo>
                <a:lnTo>
                  <a:pt x="4167846" y="0"/>
                </a:lnTo>
                <a:lnTo>
                  <a:pt x="416784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 rot="1250137">
            <a:off x="2600887" y="7773198"/>
            <a:ext cx="2905400" cy="2970204"/>
          </a:xfrm>
          <a:custGeom>
            <a:avLst/>
            <a:gdLst/>
            <a:ahLst/>
            <a:cxnLst/>
            <a:rect l="l" t="t" r="r" b="b"/>
            <a:pathLst>
              <a:path w="2905400" h="2970204">
                <a:moveTo>
                  <a:pt x="0" y="0"/>
                </a:moveTo>
                <a:lnTo>
                  <a:pt x="2905399" y="0"/>
                </a:lnTo>
                <a:lnTo>
                  <a:pt x="2905399" y="2970204"/>
                </a:lnTo>
                <a:lnTo>
                  <a:pt x="0" y="297020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5939520" y="458534"/>
            <a:ext cx="4368996" cy="4114800"/>
          </a:xfrm>
          <a:custGeom>
            <a:avLst/>
            <a:gdLst/>
            <a:ahLst/>
            <a:cxnLst/>
            <a:rect l="l" t="t" r="r" b="b"/>
            <a:pathLst>
              <a:path w="4368996" h="4114800">
                <a:moveTo>
                  <a:pt x="0" y="0"/>
                </a:moveTo>
                <a:lnTo>
                  <a:pt x="4368996" y="0"/>
                </a:lnTo>
                <a:lnTo>
                  <a:pt x="436899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5048724" y="7353608"/>
            <a:ext cx="3673394" cy="4114800"/>
          </a:xfrm>
          <a:custGeom>
            <a:avLst/>
            <a:gdLst/>
            <a:ahLst/>
            <a:cxnLst/>
            <a:rect l="l" t="t" r="r" b="b"/>
            <a:pathLst>
              <a:path w="3673394" h="4114800">
                <a:moveTo>
                  <a:pt x="0" y="0"/>
                </a:moveTo>
                <a:lnTo>
                  <a:pt x="3673395" y="0"/>
                </a:lnTo>
                <a:lnTo>
                  <a:pt x="3673395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TextBox 10"/>
          <p:cNvSpPr txBox="1"/>
          <p:nvPr/>
        </p:nvSpPr>
        <p:spPr>
          <a:xfrm>
            <a:off x="1581645" y="2946110"/>
            <a:ext cx="6393532" cy="24505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9829"/>
              </a:lnSpc>
              <a:spcBef>
                <a:spcPct val="0"/>
              </a:spcBef>
            </a:pPr>
            <a:r>
              <a:rPr lang="en-US" sz="7021">
                <a:solidFill>
                  <a:srgbClr val="000000"/>
                </a:solidFill>
                <a:latin typeface="Canva Sans"/>
              </a:rPr>
              <a:t>4th Grade Map</a:t>
            </a:r>
          </a:p>
          <a:p>
            <a:pPr marL="0" lvl="0" indent="0" algn="ctr">
              <a:lnSpc>
                <a:spcPts val="9829"/>
              </a:lnSpc>
              <a:spcBef>
                <a:spcPct val="0"/>
              </a:spcBef>
            </a:pPr>
            <a:r>
              <a:rPr lang="en-US" sz="7021">
                <a:solidFill>
                  <a:srgbClr val="000000"/>
                </a:solidFill>
                <a:latin typeface="Canva Sans"/>
              </a:rPr>
              <a:t>Project 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053586" y="6092797"/>
            <a:ext cx="6393532" cy="15360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6159"/>
              </a:lnSpc>
              <a:spcBef>
                <a:spcPct val="0"/>
              </a:spcBef>
            </a:pPr>
            <a:r>
              <a:rPr lang="en-US" sz="4399">
                <a:solidFill>
                  <a:srgbClr val="000000"/>
                </a:solidFill>
                <a:latin typeface="Canva Sans Bold"/>
              </a:rPr>
              <a:t>combining geography</a:t>
            </a:r>
          </a:p>
          <a:p>
            <a:pPr marL="0" lvl="0" indent="0">
              <a:lnSpc>
                <a:spcPts val="6159"/>
              </a:lnSpc>
              <a:spcBef>
                <a:spcPct val="0"/>
              </a:spcBef>
            </a:pPr>
            <a:r>
              <a:rPr lang="en-US" sz="4399">
                <a:solidFill>
                  <a:srgbClr val="000000"/>
                </a:solidFill>
                <a:latin typeface="Canva Sans Bold"/>
              </a:rPr>
              <a:t>with </a:t>
            </a:r>
            <a:r>
              <a:rPr lang="en-US" sz="4399">
                <a:solidFill>
                  <a:srgbClr val="000000"/>
                </a:solidFill>
                <a:latin typeface="Canva Sans Bold Italics"/>
              </a:rPr>
              <a:t>flora and fauna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0118" r="-30118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8373464" y="8934767"/>
            <a:ext cx="8630543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F5F4F2"/>
                </a:solidFill>
                <a:latin typeface="Canva Sans Bold"/>
              </a:rPr>
              <a:t>Map of the Ucayali River, Peru 1808-1812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7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229273"/>
            <a:ext cx="13998407" cy="8057727"/>
          </a:xfrm>
          <a:custGeom>
            <a:avLst/>
            <a:gdLst/>
            <a:ahLst/>
            <a:cxnLst/>
            <a:rect l="l" t="t" r="r" b="b"/>
            <a:pathLst>
              <a:path w="13998407" h="8057727">
                <a:moveTo>
                  <a:pt x="0" y="0"/>
                </a:moveTo>
                <a:lnTo>
                  <a:pt x="13998407" y="0"/>
                </a:lnTo>
                <a:lnTo>
                  <a:pt x="13998407" y="8057727"/>
                </a:lnTo>
                <a:lnTo>
                  <a:pt x="0" y="805772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3689" b="-32663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13998407" y="0"/>
            <a:ext cx="4289593" cy="10287000"/>
            <a:chOff x="0" y="0"/>
            <a:chExt cx="1451047" cy="3479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451047" cy="3479800"/>
            </a:xfrm>
            <a:custGeom>
              <a:avLst/>
              <a:gdLst/>
              <a:ahLst/>
              <a:cxnLst/>
              <a:rect l="l" t="t" r="r" b="b"/>
              <a:pathLst>
                <a:path w="1451047" h="3479800">
                  <a:moveTo>
                    <a:pt x="0" y="0"/>
                  </a:moveTo>
                  <a:lnTo>
                    <a:pt x="1451047" y="0"/>
                  </a:lnTo>
                  <a:lnTo>
                    <a:pt x="1451047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C19E84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" name="Freeform 5"/>
          <p:cNvSpPr/>
          <p:nvPr/>
        </p:nvSpPr>
        <p:spPr>
          <a:xfrm rot="-2943555">
            <a:off x="15469082" y="4994804"/>
            <a:ext cx="2865397" cy="4114800"/>
          </a:xfrm>
          <a:custGeom>
            <a:avLst/>
            <a:gdLst/>
            <a:ahLst/>
            <a:cxnLst/>
            <a:rect l="l" t="t" r="r" b="b"/>
            <a:pathLst>
              <a:path w="2865397" h="4114800">
                <a:moveTo>
                  <a:pt x="0" y="0"/>
                </a:moveTo>
                <a:lnTo>
                  <a:pt x="2865397" y="0"/>
                </a:lnTo>
                <a:lnTo>
                  <a:pt x="286539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 rot="2438915">
            <a:off x="13689968" y="7819524"/>
            <a:ext cx="3067396" cy="4114800"/>
          </a:xfrm>
          <a:custGeom>
            <a:avLst/>
            <a:gdLst/>
            <a:ahLst/>
            <a:cxnLst/>
            <a:rect l="l" t="t" r="r" b="b"/>
            <a:pathLst>
              <a:path w="3067396" h="4114800">
                <a:moveTo>
                  <a:pt x="0" y="0"/>
                </a:moveTo>
                <a:lnTo>
                  <a:pt x="3067396" y="0"/>
                </a:lnTo>
                <a:lnTo>
                  <a:pt x="306739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TextBox 7"/>
          <p:cNvSpPr txBox="1"/>
          <p:nvPr/>
        </p:nvSpPr>
        <p:spPr>
          <a:xfrm>
            <a:off x="1028700" y="634392"/>
            <a:ext cx="10411060" cy="9626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7840"/>
              </a:lnSpc>
              <a:spcBef>
                <a:spcPct val="0"/>
              </a:spcBef>
            </a:pPr>
            <a:r>
              <a:rPr lang="en-US" sz="5600">
                <a:solidFill>
                  <a:srgbClr val="000000"/>
                </a:solidFill>
                <a:latin typeface="Canva Sans"/>
              </a:rPr>
              <a:t>A place to </a:t>
            </a:r>
            <a:r>
              <a:rPr lang="en-US" sz="5600">
                <a:solidFill>
                  <a:srgbClr val="000000"/>
                </a:solidFill>
                <a:latin typeface="Canva Sans Italics"/>
              </a:rPr>
              <a:t>explore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4408830" y="3721648"/>
            <a:ext cx="2430399" cy="727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000000"/>
                </a:solidFill>
                <a:latin typeface="Canva Sans"/>
              </a:rPr>
              <a:t>Detail of the Ucayali River Map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7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9144000" y="0"/>
            <a:ext cx="9144000" cy="10287000"/>
            <a:chOff x="0" y="0"/>
            <a:chExt cx="12192000" cy="13716000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l="1448" r="1448"/>
            <a:stretch>
              <a:fillRect/>
            </a:stretch>
          </p:blipFill>
          <p:spPr>
            <a:xfrm>
              <a:off x="0" y="0"/>
              <a:ext cx="12192000" cy="13716000"/>
            </a:xfrm>
            <a:prstGeom prst="rect">
              <a:avLst/>
            </a:prstGeom>
          </p:spPr>
        </p:pic>
      </p:grpSp>
      <p:sp>
        <p:nvSpPr>
          <p:cNvPr id="4" name="Freeform 4"/>
          <p:cNvSpPr/>
          <p:nvPr/>
        </p:nvSpPr>
        <p:spPr>
          <a:xfrm rot="175232">
            <a:off x="-392017" y="-209531"/>
            <a:ext cx="3830505" cy="4114800"/>
          </a:xfrm>
          <a:custGeom>
            <a:avLst/>
            <a:gdLst/>
            <a:ahLst/>
            <a:cxnLst/>
            <a:rect l="l" t="t" r="r" b="b"/>
            <a:pathLst>
              <a:path w="3830505" h="4114800">
                <a:moveTo>
                  <a:pt x="0" y="0"/>
                </a:moveTo>
                <a:lnTo>
                  <a:pt x="3830505" y="0"/>
                </a:lnTo>
                <a:lnTo>
                  <a:pt x="3830505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0" y="8421624"/>
            <a:ext cx="7315200" cy="1865376"/>
          </a:xfrm>
          <a:custGeom>
            <a:avLst/>
            <a:gdLst/>
            <a:ahLst/>
            <a:cxnLst/>
            <a:rect l="l" t="t" r="r" b="b"/>
            <a:pathLst>
              <a:path w="7315200" h="1865376">
                <a:moveTo>
                  <a:pt x="0" y="0"/>
                </a:moveTo>
                <a:lnTo>
                  <a:pt x="7315200" y="0"/>
                </a:lnTo>
                <a:lnTo>
                  <a:pt x="7315200" y="1865376"/>
                </a:lnTo>
                <a:lnTo>
                  <a:pt x="0" y="186537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 rot="-191566">
            <a:off x="7395049" y="6754777"/>
            <a:ext cx="1635633" cy="4114800"/>
          </a:xfrm>
          <a:custGeom>
            <a:avLst/>
            <a:gdLst/>
            <a:ahLst/>
            <a:cxnLst/>
            <a:rect l="l" t="t" r="r" b="b"/>
            <a:pathLst>
              <a:path w="1635633" h="4114800">
                <a:moveTo>
                  <a:pt x="0" y="0"/>
                </a:moveTo>
                <a:lnTo>
                  <a:pt x="1635633" y="0"/>
                </a:lnTo>
                <a:lnTo>
                  <a:pt x="1635633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TextBox 7"/>
          <p:cNvSpPr txBox="1"/>
          <p:nvPr/>
        </p:nvSpPr>
        <p:spPr>
          <a:xfrm>
            <a:off x="1994215" y="5146758"/>
            <a:ext cx="5532090" cy="1986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399"/>
              </a:lnSpc>
              <a:spcBef>
                <a:spcPct val="0"/>
              </a:spcBef>
            </a:pPr>
            <a:r>
              <a:rPr lang="en-US" sz="3599">
                <a:solidFill>
                  <a:srgbClr val="000000"/>
                </a:solidFill>
                <a:latin typeface="Open Sans 1"/>
              </a:rPr>
              <a:t>Using 4 geographic references &amp; 4 flora and fauna symbols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994215" y="2035391"/>
            <a:ext cx="6548413" cy="2438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9600"/>
              </a:lnSpc>
              <a:spcBef>
                <a:spcPct val="0"/>
              </a:spcBef>
            </a:pPr>
            <a:r>
              <a:rPr lang="en-US" sz="8000">
                <a:solidFill>
                  <a:srgbClr val="000000"/>
                </a:solidFill>
                <a:latin typeface="Open Sans 1 Bold"/>
              </a:rPr>
              <a:t>Create a map of Utah</a:t>
            </a:r>
          </a:p>
        </p:txBody>
      </p:sp>
      <p:sp>
        <p:nvSpPr>
          <p:cNvPr id="9" name="Freeform 9"/>
          <p:cNvSpPr/>
          <p:nvPr/>
        </p:nvSpPr>
        <p:spPr>
          <a:xfrm rot="-191566">
            <a:off x="6979197" y="8130854"/>
            <a:ext cx="1094215" cy="2752743"/>
          </a:xfrm>
          <a:custGeom>
            <a:avLst/>
            <a:gdLst/>
            <a:ahLst/>
            <a:cxnLst/>
            <a:rect l="l" t="t" r="r" b="b"/>
            <a:pathLst>
              <a:path w="1094215" h="2752743">
                <a:moveTo>
                  <a:pt x="0" y="0"/>
                </a:moveTo>
                <a:lnTo>
                  <a:pt x="1094216" y="0"/>
                </a:lnTo>
                <a:lnTo>
                  <a:pt x="1094216" y="2752743"/>
                </a:lnTo>
                <a:lnTo>
                  <a:pt x="0" y="275274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7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3095290">
            <a:off x="15162342" y="343495"/>
            <a:ext cx="2865397" cy="4114800"/>
          </a:xfrm>
          <a:custGeom>
            <a:avLst/>
            <a:gdLst/>
            <a:ahLst/>
            <a:cxnLst/>
            <a:rect l="l" t="t" r="r" b="b"/>
            <a:pathLst>
              <a:path w="2865397" h="4114800">
                <a:moveTo>
                  <a:pt x="0" y="0"/>
                </a:moveTo>
                <a:lnTo>
                  <a:pt x="2865397" y="0"/>
                </a:lnTo>
                <a:lnTo>
                  <a:pt x="286539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1028725" y="4005168"/>
            <a:ext cx="4834338" cy="3590014"/>
          </a:xfrm>
          <a:custGeom>
            <a:avLst/>
            <a:gdLst/>
            <a:ahLst/>
            <a:cxnLst/>
            <a:rect l="l" t="t" r="r" b="b"/>
            <a:pathLst>
              <a:path w="4834338" h="3590014">
                <a:moveTo>
                  <a:pt x="0" y="0"/>
                </a:moveTo>
                <a:lnTo>
                  <a:pt x="4834337" y="0"/>
                </a:lnTo>
                <a:lnTo>
                  <a:pt x="4834337" y="3590014"/>
                </a:lnTo>
                <a:lnTo>
                  <a:pt x="0" y="35900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747" b="-4019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6726856" y="4005168"/>
            <a:ext cx="4834338" cy="3590014"/>
          </a:xfrm>
          <a:custGeom>
            <a:avLst/>
            <a:gdLst/>
            <a:ahLst/>
            <a:cxnLst/>
            <a:rect l="l" t="t" r="r" b="b"/>
            <a:pathLst>
              <a:path w="4834338" h="3590014">
                <a:moveTo>
                  <a:pt x="0" y="0"/>
                </a:moveTo>
                <a:lnTo>
                  <a:pt x="4834337" y="0"/>
                </a:lnTo>
                <a:lnTo>
                  <a:pt x="4834337" y="3590014"/>
                </a:lnTo>
                <a:lnTo>
                  <a:pt x="0" y="359001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67330" b="-12217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12424987" y="4005168"/>
            <a:ext cx="4834338" cy="3590014"/>
          </a:xfrm>
          <a:custGeom>
            <a:avLst/>
            <a:gdLst/>
            <a:ahLst/>
            <a:cxnLst/>
            <a:rect l="l" t="t" r="r" b="b"/>
            <a:pathLst>
              <a:path w="4834338" h="3590014">
                <a:moveTo>
                  <a:pt x="0" y="0"/>
                </a:moveTo>
                <a:lnTo>
                  <a:pt x="4834338" y="0"/>
                </a:lnTo>
                <a:lnTo>
                  <a:pt x="4834338" y="3590014"/>
                </a:lnTo>
                <a:lnTo>
                  <a:pt x="0" y="359001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2805" b="-2398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AutoShape 6"/>
          <p:cNvSpPr/>
          <p:nvPr/>
        </p:nvSpPr>
        <p:spPr>
          <a:xfrm>
            <a:off x="0" y="704643"/>
            <a:ext cx="18288049" cy="9525"/>
          </a:xfrm>
          <a:prstGeom prst="line">
            <a:avLst/>
          </a:prstGeom>
          <a:ln w="19050" cap="flat">
            <a:solidFill>
              <a:srgbClr val="ECC7AC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>
            <a:off x="-835147" y="5537782"/>
            <a:ext cx="4490357" cy="4114800"/>
          </a:xfrm>
          <a:custGeom>
            <a:avLst/>
            <a:gdLst/>
            <a:ahLst/>
            <a:cxnLst/>
            <a:rect l="l" t="t" r="r" b="b"/>
            <a:pathLst>
              <a:path w="4490357" h="4114800">
                <a:moveTo>
                  <a:pt x="0" y="0"/>
                </a:moveTo>
                <a:lnTo>
                  <a:pt x="4490357" y="0"/>
                </a:lnTo>
                <a:lnTo>
                  <a:pt x="449035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2114415" y="8247600"/>
            <a:ext cx="3995097" cy="4114800"/>
          </a:xfrm>
          <a:custGeom>
            <a:avLst/>
            <a:gdLst/>
            <a:ahLst/>
            <a:cxnLst/>
            <a:rect l="l" t="t" r="r" b="b"/>
            <a:pathLst>
              <a:path w="3995097" h="4114800">
                <a:moveTo>
                  <a:pt x="0" y="0"/>
                </a:moveTo>
                <a:lnTo>
                  <a:pt x="3995096" y="0"/>
                </a:lnTo>
                <a:lnTo>
                  <a:pt x="399509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TextBox 9"/>
          <p:cNvSpPr txBox="1"/>
          <p:nvPr/>
        </p:nvSpPr>
        <p:spPr>
          <a:xfrm>
            <a:off x="1028725" y="2316774"/>
            <a:ext cx="14491366" cy="857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6299"/>
              </a:lnSpc>
              <a:spcBef>
                <a:spcPct val="0"/>
              </a:spcBef>
            </a:pPr>
            <a:r>
              <a:rPr lang="en-US" sz="6999">
                <a:solidFill>
                  <a:srgbClr val="000000"/>
                </a:solidFill>
                <a:latin typeface="Canva Sans"/>
              </a:rPr>
              <a:t>More than just a pretty place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028725" y="8104725"/>
            <a:ext cx="4834338" cy="371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70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Canva Sans"/>
              </a:rPr>
              <a:t>Terrain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726856" y="8104725"/>
            <a:ext cx="4834338" cy="371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70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Canva Sans"/>
              </a:rPr>
              <a:t>Elevation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2424987" y="8104725"/>
            <a:ext cx="4834338" cy="371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70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Canva Sans"/>
              </a:rPr>
              <a:t>Population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7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4610100" cy="10287000"/>
            <a:chOff x="0" y="0"/>
            <a:chExt cx="1214183" cy="270933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214183" cy="2709333"/>
            </a:xfrm>
            <a:custGeom>
              <a:avLst/>
              <a:gdLst/>
              <a:ahLst/>
              <a:cxnLst/>
              <a:rect l="l" t="t" r="r" b="b"/>
              <a:pathLst>
                <a:path w="1214183" h="2709333">
                  <a:moveTo>
                    <a:pt x="0" y="0"/>
                  </a:moveTo>
                  <a:lnTo>
                    <a:pt x="1214183" y="0"/>
                  </a:lnTo>
                  <a:lnTo>
                    <a:pt x="1214183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1214183" cy="276648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751300" y="0"/>
            <a:ext cx="1619250" cy="1689100"/>
            <a:chOff x="0" y="0"/>
            <a:chExt cx="426469" cy="444866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26469" cy="444866"/>
            </a:xfrm>
            <a:custGeom>
              <a:avLst/>
              <a:gdLst/>
              <a:ahLst/>
              <a:cxnLst/>
              <a:rect l="l" t="t" r="r" b="b"/>
              <a:pathLst>
                <a:path w="426469" h="444866">
                  <a:moveTo>
                    <a:pt x="0" y="0"/>
                  </a:moveTo>
                  <a:lnTo>
                    <a:pt x="426469" y="0"/>
                  </a:lnTo>
                  <a:lnTo>
                    <a:pt x="426469" y="444866"/>
                  </a:lnTo>
                  <a:lnTo>
                    <a:pt x="0" y="44486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57150"/>
              <a:ext cx="426469" cy="50201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0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9144000" y="376238"/>
            <a:ext cx="8760619" cy="9534525"/>
          </a:xfrm>
          <a:custGeom>
            <a:avLst/>
            <a:gdLst/>
            <a:ahLst/>
            <a:cxnLst/>
            <a:rect l="l" t="t" r="r" b="b"/>
            <a:pathLst>
              <a:path w="8760619" h="9534525">
                <a:moveTo>
                  <a:pt x="0" y="0"/>
                </a:moveTo>
                <a:lnTo>
                  <a:pt x="8760619" y="0"/>
                </a:lnTo>
                <a:lnTo>
                  <a:pt x="8760619" y="9534524"/>
                </a:lnTo>
                <a:lnTo>
                  <a:pt x="0" y="95345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4507" b="-6390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1265617" y="376238"/>
            <a:ext cx="7150894" cy="9534525"/>
          </a:xfrm>
          <a:custGeom>
            <a:avLst/>
            <a:gdLst/>
            <a:ahLst/>
            <a:cxnLst/>
            <a:rect l="l" t="t" r="r" b="b"/>
            <a:pathLst>
              <a:path w="7150894" h="9534525">
                <a:moveTo>
                  <a:pt x="0" y="0"/>
                </a:moveTo>
                <a:lnTo>
                  <a:pt x="7150893" y="0"/>
                </a:lnTo>
                <a:lnTo>
                  <a:pt x="7150893" y="9534524"/>
                </a:lnTo>
                <a:lnTo>
                  <a:pt x="0" y="953452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Freeform 10"/>
          <p:cNvSpPr/>
          <p:nvPr/>
        </p:nvSpPr>
        <p:spPr>
          <a:xfrm>
            <a:off x="-1653163" y="6804354"/>
            <a:ext cx="4490357" cy="4114800"/>
          </a:xfrm>
          <a:custGeom>
            <a:avLst/>
            <a:gdLst/>
            <a:ahLst/>
            <a:cxnLst/>
            <a:rect l="l" t="t" r="r" b="b"/>
            <a:pathLst>
              <a:path w="4490357" h="4114800">
                <a:moveTo>
                  <a:pt x="0" y="0"/>
                </a:moveTo>
                <a:lnTo>
                  <a:pt x="4490357" y="0"/>
                </a:lnTo>
                <a:lnTo>
                  <a:pt x="449035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>
          <a:xfrm>
            <a:off x="16036082" y="-368300"/>
            <a:ext cx="2446436" cy="4114800"/>
          </a:xfrm>
          <a:custGeom>
            <a:avLst/>
            <a:gdLst/>
            <a:ahLst/>
            <a:cxnLst/>
            <a:rect l="l" t="t" r="r" b="b"/>
            <a:pathLst>
              <a:path w="2446436" h="4114800">
                <a:moveTo>
                  <a:pt x="0" y="0"/>
                </a:moveTo>
                <a:lnTo>
                  <a:pt x="2446436" y="0"/>
                </a:lnTo>
                <a:lnTo>
                  <a:pt x="244643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2" name="TextBox 12"/>
          <p:cNvSpPr txBox="1"/>
          <p:nvPr/>
        </p:nvSpPr>
        <p:spPr>
          <a:xfrm>
            <a:off x="3468805" y="9191625"/>
            <a:ext cx="3913882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by Crew, 4th grade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9252942" y="9330372"/>
            <a:ext cx="4003477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by Sofia, 4th grade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7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71999" y="271999"/>
            <a:ext cx="7908899" cy="9743002"/>
          </a:xfrm>
          <a:custGeom>
            <a:avLst/>
            <a:gdLst/>
            <a:ahLst/>
            <a:cxnLst/>
            <a:rect l="l" t="t" r="r" b="b"/>
            <a:pathLst>
              <a:path w="7908899" h="9743002">
                <a:moveTo>
                  <a:pt x="0" y="0"/>
                </a:moveTo>
                <a:lnTo>
                  <a:pt x="7908899" y="0"/>
                </a:lnTo>
                <a:lnTo>
                  <a:pt x="7908899" y="9743002"/>
                </a:lnTo>
                <a:lnTo>
                  <a:pt x="0" y="97430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272" b="-2537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9256123" y="3832348"/>
            <a:ext cx="8384422" cy="2361048"/>
            <a:chOff x="0" y="0"/>
            <a:chExt cx="11179230" cy="3148064"/>
          </a:xfrm>
        </p:grpSpPr>
        <p:sp>
          <p:nvSpPr>
            <p:cNvPr id="4" name="TextBox 4"/>
            <p:cNvSpPr txBox="1"/>
            <p:nvPr/>
          </p:nvSpPr>
          <p:spPr>
            <a:xfrm>
              <a:off x="161667" y="9525"/>
              <a:ext cx="10356836" cy="159067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>
                <a:lnSpc>
                  <a:spcPts val="9480"/>
                </a:lnSpc>
              </a:pPr>
              <a:r>
                <a:rPr lang="en-US" sz="7900">
                  <a:solidFill>
                    <a:srgbClr val="000000"/>
                  </a:solidFill>
                  <a:latin typeface="Canva Sans"/>
                </a:rPr>
                <a:t>this is </a:t>
              </a:r>
              <a:r>
                <a:rPr lang="en-US" sz="7900">
                  <a:solidFill>
                    <a:srgbClr val="000000"/>
                  </a:solidFill>
                  <a:latin typeface="Canva Sans Italics"/>
                </a:rPr>
                <a:t>my</a:t>
              </a:r>
              <a:r>
                <a:rPr lang="en-US" sz="7900">
                  <a:solidFill>
                    <a:srgbClr val="000000"/>
                  </a:solidFill>
                  <a:latin typeface="Canva Sans"/>
                </a:rPr>
                <a:t> place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161667" y="2509889"/>
              <a:ext cx="10356836" cy="63817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>
                <a:lnSpc>
                  <a:spcPts val="3900"/>
                </a:lnSpc>
              </a:pPr>
              <a:r>
                <a:rPr lang="en-US" sz="3000">
                  <a:solidFill>
                    <a:srgbClr val="000000"/>
                  </a:solidFill>
                  <a:latin typeface="Canva Sans"/>
                </a:rPr>
                <a:t>by Audrey 4th grade</a:t>
              </a:r>
            </a:p>
          </p:txBody>
        </p:sp>
        <p:sp>
          <p:nvSpPr>
            <p:cNvPr id="6" name="AutoShape 6"/>
            <p:cNvSpPr/>
            <p:nvPr/>
          </p:nvSpPr>
          <p:spPr>
            <a:xfrm>
              <a:off x="0" y="2021253"/>
              <a:ext cx="11179230" cy="0"/>
            </a:xfrm>
            <a:prstGeom prst="line">
              <a:avLst/>
            </a:prstGeom>
            <a:ln w="139700" cap="flat">
              <a:solidFill>
                <a:srgbClr val="71523B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Freeform 7"/>
          <p:cNvSpPr/>
          <p:nvPr/>
        </p:nvSpPr>
        <p:spPr>
          <a:xfrm>
            <a:off x="13337998" y="6279120"/>
            <a:ext cx="4302548" cy="4114800"/>
          </a:xfrm>
          <a:custGeom>
            <a:avLst/>
            <a:gdLst/>
            <a:ahLst/>
            <a:cxnLst/>
            <a:rect l="l" t="t" r="r" b="b"/>
            <a:pathLst>
              <a:path w="4302548" h="4114800">
                <a:moveTo>
                  <a:pt x="0" y="0"/>
                </a:moveTo>
                <a:lnTo>
                  <a:pt x="4302547" y="0"/>
                </a:lnTo>
                <a:lnTo>
                  <a:pt x="430254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9464598" y="1326054"/>
            <a:ext cx="2234859" cy="2104831"/>
          </a:xfrm>
          <a:custGeom>
            <a:avLst/>
            <a:gdLst/>
            <a:ahLst/>
            <a:cxnLst/>
            <a:rect l="l" t="t" r="r" b="b"/>
            <a:pathLst>
              <a:path w="2234859" h="2104831">
                <a:moveTo>
                  <a:pt x="0" y="0"/>
                </a:moveTo>
                <a:lnTo>
                  <a:pt x="2234860" y="0"/>
                </a:lnTo>
                <a:lnTo>
                  <a:pt x="2234860" y="2104831"/>
                </a:lnTo>
                <a:lnTo>
                  <a:pt x="0" y="210483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10582028" y="-321070"/>
            <a:ext cx="2866306" cy="2699539"/>
          </a:xfrm>
          <a:custGeom>
            <a:avLst/>
            <a:gdLst/>
            <a:ahLst/>
            <a:cxnLst/>
            <a:rect l="l" t="t" r="r" b="b"/>
            <a:pathLst>
              <a:path w="2866306" h="2699539">
                <a:moveTo>
                  <a:pt x="0" y="0"/>
                </a:moveTo>
                <a:lnTo>
                  <a:pt x="2866306" y="0"/>
                </a:lnTo>
                <a:lnTo>
                  <a:pt x="2866306" y="2699540"/>
                </a:lnTo>
                <a:lnTo>
                  <a:pt x="0" y="269954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Freeform 10"/>
          <p:cNvSpPr/>
          <p:nvPr/>
        </p:nvSpPr>
        <p:spPr>
          <a:xfrm rot="-3285883">
            <a:off x="10617511" y="8336520"/>
            <a:ext cx="4047467" cy="4114800"/>
          </a:xfrm>
          <a:custGeom>
            <a:avLst/>
            <a:gdLst/>
            <a:ahLst/>
            <a:cxnLst/>
            <a:rect l="l" t="t" r="r" b="b"/>
            <a:pathLst>
              <a:path w="4047467" h="4114800">
                <a:moveTo>
                  <a:pt x="0" y="0"/>
                </a:moveTo>
                <a:lnTo>
                  <a:pt x="4047467" y="0"/>
                </a:lnTo>
                <a:lnTo>
                  <a:pt x="404746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7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 descr="Abstract Halftone Elements"/>
          <p:cNvSpPr/>
          <p:nvPr/>
        </p:nvSpPr>
        <p:spPr>
          <a:xfrm>
            <a:off x="5798137" y="6580210"/>
            <a:ext cx="8727621" cy="7743780"/>
          </a:xfrm>
          <a:custGeom>
            <a:avLst/>
            <a:gdLst/>
            <a:ahLst/>
            <a:cxnLst/>
            <a:rect l="l" t="t" r="r" b="b"/>
            <a:pathLst>
              <a:path w="8727621" h="7743780">
                <a:moveTo>
                  <a:pt x="0" y="0"/>
                </a:moveTo>
                <a:lnTo>
                  <a:pt x="8727621" y="0"/>
                </a:lnTo>
                <a:lnTo>
                  <a:pt x="8727621" y="7743780"/>
                </a:lnTo>
                <a:lnTo>
                  <a:pt x="0" y="77437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 descr="Abstract Halftone Elements"/>
          <p:cNvSpPr/>
          <p:nvPr/>
        </p:nvSpPr>
        <p:spPr>
          <a:xfrm>
            <a:off x="-3771785" y="-4005240"/>
            <a:ext cx="8727621" cy="7743780"/>
          </a:xfrm>
          <a:custGeom>
            <a:avLst/>
            <a:gdLst/>
            <a:ahLst/>
            <a:cxnLst/>
            <a:rect l="l" t="t" r="r" b="b"/>
            <a:pathLst>
              <a:path w="8727621" h="7743780">
                <a:moveTo>
                  <a:pt x="0" y="0"/>
                </a:moveTo>
                <a:lnTo>
                  <a:pt x="8727621" y="0"/>
                </a:lnTo>
                <a:lnTo>
                  <a:pt x="8727621" y="7743780"/>
                </a:lnTo>
                <a:lnTo>
                  <a:pt x="0" y="77437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0" y="0"/>
            <a:ext cx="9144000" cy="10287000"/>
          </a:xfrm>
          <a:custGeom>
            <a:avLst/>
            <a:gdLst/>
            <a:ahLst/>
            <a:cxnLst/>
            <a:rect l="l" t="t" r="r" b="b"/>
            <a:pathLst>
              <a:path w="9144000" h="10287000">
                <a:moveTo>
                  <a:pt x="0" y="0"/>
                </a:moveTo>
                <a:lnTo>
                  <a:pt x="9144000" y="0"/>
                </a:lnTo>
                <a:lnTo>
                  <a:pt x="9144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6874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TextBox 5"/>
          <p:cNvSpPr txBox="1"/>
          <p:nvPr/>
        </p:nvSpPr>
        <p:spPr>
          <a:xfrm>
            <a:off x="10515600" y="5482297"/>
            <a:ext cx="6540922" cy="21544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spcBef>
                <a:spcPct val="0"/>
              </a:spcBef>
            </a:pPr>
            <a:r>
              <a:rPr lang="en-US" sz="3500" dirty="0">
                <a:solidFill>
                  <a:srgbClr val="000000"/>
                </a:solidFill>
                <a:latin typeface="Canva Sans"/>
              </a:rPr>
              <a:t>“A lot of people think it’s generally like an Englishman,” the artist has said. “It is an Englishman. It is me.”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1497663" y="9014150"/>
            <a:ext cx="5308574" cy="9766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919"/>
              </a:lnSpc>
              <a:spcBef>
                <a:spcPct val="0"/>
              </a:spcBef>
            </a:pPr>
            <a:r>
              <a:rPr lang="en-US" sz="2799" u="none" dirty="0">
                <a:solidFill>
                  <a:srgbClr val="000000"/>
                </a:solidFill>
                <a:latin typeface="Canva Sans"/>
              </a:rPr>
              <a:t>Grayson Perry. </a:t>
            </a:r>
            <a:r>
              <a:rPr lang="en-US" sz="2799" u="none" dirty="0">
                <a:solidFill>
                  <a:srgbClr val="000000"/>
                </a:solidFill>
                <a:latin typeface="Canva Sans Italics"/>
                <a:hlinkClick r:id="rId5"/>
              </a:rPr>
              <a:t>Map of an Englishman</a:t>
            </a:r>
            <a:r>
              <a:rPr lang="en-US" sz="2799" u="none" dirty="0">
                <a:solidFill>
                  <a:srgbClr val="000000"/>
                </a:solidFill>
                <a:latin typeface="Canva Sans Italics"/>
              </a:rPr>
              <a:t> </a:t>
            </a:r>
            <a:r>
              <a:rPr lang="en-US" sz="2799" u="none" dirty="0">
                <a:solidFill>
                  <a:srgbClr val="000000"/>
                </a:solidFill>
                <a:latin typeface="Canva Sans"/>
              </a:rPr>
              <a:t>(detail)  2004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6B2300-906D-1111-0384-B1CFDAD227F8}"/>
              </a:ext>
            </a:extLst>
          </p:cNvPr>
          <p:cNvSpPr txBox="1"/>
          <p:nvPr/>
        </p:nvSpPr>
        <p:spPr>
          <a:xfrm>
            <a:off x="10515600" y="1409700"/>
            <a:ext cx="6894575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000" dirty="0">
                <a:solidFill>
                  <a:srgbClr val="000000"/>
                </a:solidFill>
                <a:latin typeface="Canva Sans" panose="020B0604020202020204" charset="0"/>
              </a:rPr>
              <a:t>Grayson Perry</a:t>
            </a:r>
          </a:p>
          <a:p>
            <a:pPr marL="0" lvl="0" indent="0" algn="l">
              <a:spcBef>
                <a:spcPct val="0"/>
              </a:spcBef>
            </a:pPr>
            <a:r>
              <a:rPr lang="en-US" sz="5000" i="1" dirty="0">
                <a:solidFill>
                  <a:srgbClr val="000000"/>
                </a:solidFill>
                <a:latin typeface="Canva Sans" panose="020B0604020202020204" charset="0"/>
              </a:rPr>
              <a:t>Map of an Englishman</a:t>
            </a:r>
            <a:r>
              <a:rPr lang="en-US" sz="5000" dirty="0">
                <a:solidFill>
                  <a:srgbClr val="000000"/>
                </a:solidFill>
                <a:latin typeface="Canva Sans" panose="020B0604020202020204" charset="0"/>
              </a:rPr>
              <a:t>, 2004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1028700" y="790248"/>
            <a:ext cx="6233830" cy="8706504"/>
            <a:chOff x="0" y="0"/>
            <a:chExt cx="8122920" cy="11344910"/>
          </a:xfrm>
        </p:grpSpPr>
        <p:sp>
          <p:nvSpPr>
            <p:cNvPr id="4" name="Freeform 4"/>
            <p:cNvSpPr/>
            <p:nvPr/>
          </p:nvSpPr>
          <p:spPr>
            <a:xfrm>
              <a:off x="3810" y="7620"/>
              <a:ext cx="6701790" cy="11342370"/>
            </a:xfrm>
            <a:custGeom>
              <a:avLst/>
              <a:gdLst/>
              <a:ahLst/>
              <a:cxnLst/>
              <a:rect l="l" t="t" r="r" b="b"/>
              <a:pathLst>
                <a:path w="6701790" h="11342370">
                  <a:moveTo>
                    <a:pt x="3810" y="640080"/>
                  </a:moveTo>
                  <a:lnTo>
                    <a:pt x="492760" y="734060"/>
                  </a:lnTo>
                  <a:lnTo>
                    <a:pt x="1151890" y="584200"/>
                  </a:lnTo>
                  <a:lnTo>
                    <a:pt x="1245870" y="452120"/>
                  </a:lnTo>
                  <a:lnTo>
                    <a:pt x="1583690" y="358140"/>
                  </a:lnTo>
                  <a:lnTo>
                    <a:pt x="1715770" y="509270"/>
                  </a:lnTo>
                  <a:lnTo>
                    <a:pt x="2317750" y="208280"/>
                  </a:lnTo>
                  <a:lnTo>
                    <a:pt x="2468880" y="152400"/>
                  </a:lnTo>
                  <a:lnTo>
                    <a:pt x="2769870" y="208280"/>
                  </a:lnTo>
                  <a:lnTo>
                    <a:pt x="4048760" y="0"/>
                  </a:lnTo>
                  <a:lnTo>
                    <a:pt x="5967730" y="0"/>
                  </a:lnTo>
                  <a:lnTo>
                    <a:pt x="6099810" y="262890"/>
                  </a:lnTo>
                  <a:lnTo>
                    <a:pt x="6701790" y="471170"/>
                  </a:lnTo>
                  <a:lnTo>
                    <a:pt x="6682740" y="697230"/>
                  </a:lnTo>
                  <a:lnTo>
                    <a:pt x="6287770" y="2202180"/>
                  </a:lnTo>
                  <a:lnTo>
                    <a:pt x="6269990" y="2371090"/>
                  </a:lnTo>
                  <a:lnTo>
                    <a:pt x="6209030" y="2504440"/>
                  </a:lnTo>
                  <a:lnTo>
                    <a:pt x="6033770" y="2745740"/>
                  </a:lnTo>
                  <a:lnTo>
                    <a:pt x="5778500" y="3462020"/>
                  </a:lnTo>
                  <a:lnTo>
                    <a:pt x="5529580" y="3608070"/>
                  </a:lnTo>
                  <a:lnTo>
                    <a:pt x="5295900" y="3915410"/>
                  </a:lnTo>
                  <a:lnTo>
                    <a:pt x="5251450" y="5346700"/>
                  </a:lnTo>
                  <a:lnTo>
                    <a:pt x="5113020" y="6289041"/>
                  </a:lnTo>
                  <a:lnTo>
                    <a:pt x="5083810" y="6946900"/>
                  </a:lnTo>
                  <a:lnTo>
                    <a:pt x="4996181" y="7020560"/>
                  </a:lnTo>
                  <a:lnTo>
                    <a:pt x="4973321" y="7194550"/>
                  </a:lnTo>
                  <a:lnTo>
                    <a:pt x="5053331" y="7552691"/>
                  </a:lnTo>
                  <a:lnTo>
                    <a:pt x="4673601" y="7903210"/>
                  </a:lnTo>
                  <a:lnTo>
                    <a:pt x="4315460" y="8232141"/>
                  </a:lnTo>
                  <a:lnTo>
                    <a:pt x="4169410" y="8933180"/>
                  </a:lnTo>
                  <a:lnTo>
                    <a:pt x="4030980" y="9254490"/>
                  </a:lnTo>
                  <a:lnTo>
                    <a:pt x="3563620" y="9771380"/>
                  </a:lnTo>
                  <a:lnTo>
                    <a:pt x="3431540" y="10137140"/>
                  </a:lnTo>
                  <a:lnTo>
                    <a:pt x="3153410" y="10370820"/>
                  </a:lnTo>
                  <a:lnTo>
                    <a:pt x="2912110" y="10538460"/>
                  </a:lnTo>
                  <a:lnTo>
                    <a:pt x="2890520" y="10932160"/>
                  </a:lnTo>
                  <a:lnTo>
                    <a:pt x="2181860" y="11341100"/>
                  </a:lnTo>
                  <a:lnTo>
                    <a:pt x="0" y="11341100"/>
                  </a:lnTo>
                  <a:cubicBezTo>
                    <a:pt x="0" y="11342370"/>
                    <a:pt x="3810" y="623570"/>
                    <a:pt x="3810" y="640080"/>
                  </a:cubicBezTo>
                  <a:close/>
                </a:path>
              </a:pathLst>
            </a:custGeom>
            <a:blipFill>
              <a:blip r:embed="rId3"/>
              <a:stretch>
                <a:fillRect l="-60466" r="-60466"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5"/>
            <p:cNvSpPr/>
            <p:nvPr/>
          </p:nvSpPr>
          <p:spPr>
            <a:xfrm>
              <a:off x="2185670" y="7620"/>
              <a:ext cx="5957570" cy="11342370"/>
            </a:xfrm>
            <a:custGeom>
              <a:avLst/>
              <a:gdLst/>
              <a:ahLst/>
              <a:cxnLst/>
              <a:rect l="l" t="t" r="r" b="b"/>
              <a:pathLst>
                <a:path w="5957570" h="11342370">
                  <a:moveTo>
                    <a:pt x="5942330" y="0"/>
                  </a:moveTo>
                  <a:lnTo>
                    <a:pt x="3785870" y="0"/>
                  </a:lnTo>
                  <a:lnTo>
                    <a:pt x="3917950" y="262890"/>
                  </a:lnTo>
                  <a:lnTo>
                    <a:pt x="4519930" y="471170"/>
                  </a:lnTo>
                  <a:lnTo>
                    <a:pt x="4500880" y="697230"/>
                  </a:lnTo>
                  <a:lnTo>
                    <a:pt x="4105910" y="2202180"/>
                  </a:lnTo>
                  <a:lnTo>
                    <a:pt x="4088130" y="2371090"/>
                  </a:lnTo>
                  <a:lnTo>
                    <a:pt x="4027170" y="2504440"/>
                  </a:lnTo>
                  <a:lnTo>
                    <a:pt x="3851910" y="2745740"/>
                  </a:lnTo>
                  <a:lnTo>
                    <a:pt x="3596640" y="3462020"/>
                  </a:lnTo>
                  <a:lnTo>
                    <a:pt x="3347720" y="3608070"/>
                  </a:lnTo>
                  <a:lnTo>
                    <a:pt x="3114040" y="3915410"/>
                  </a:lnTo>
                  <a:lnTo>
                    <a:pt x="3069590" y="5346700"/>
                  </a:lnTo>
                  <a:lnTo>
                    <a:pt x="2931160" y="6289041"/>
                  </a:lnTo>
                  <a:lnTo>
                    <a:pt x="2901950" y="6946900"/>
                  </a:lnTo>
                  <a:lnTo>
                    <a:pt x="2814321" y="7020560"/>
                  </a:lnTo>
                  <a:lnTo>
                    <a:pt x="2791461" y="7194550"/>
                  </a:lnTo>
                  <a:lnTo>
                    <a:pt x="2871471" y="7552691"/>
                  </a:lnTo>
                  <a:lnTo>
                    <a:pt x="2491741" y="7903210"/>
                  </a:lnTo>
                  <a:lnTo>
                    <a:pt x="2133600" y="8232141"/>
                  </a:lnTo>
                  <a:lnTo>
                    <a:pt x="1987550" y="8933180"/>
                  </a:lnTo>
                  <a:lnTo>
                    <a:pt x="1849120" y="9254490"/>
                  </a:lnTo>
                  <a:lnTo>
                    <a:pt x="1381760" y="9771380"/>
                  </a:lnTo>
                  <a:lnTo>
                    <a:pt x="1249680" y="10137140"/>
                  </a:lnTo>
                  <a:lnTo>
                    <a:pt x="971550" y="10370820"/>
                  </a:lnTo>
                  <a:lnTo>
                    <a:pt x="730250" y="10538460"/>
                  </a:lnTo>
                  <a:lnTo>
                    <a:pt x="708660" y="10932160"/>
                  </a:lnTo>
                  <a:lnTo>
                    <a:pt x="0" y="11341100"/>
                  </a:lnTo>
                  <a:lnTo>
                    <a:pt x="5930900" y="11341100"/>
                  </a:lnTo>
                  <a:cubicBezTo>
                    <a:pt x="5932170" y="11342370"/>
                    <a:pt x="5957570" y="15240"/>
                    <a:pt x="5942330" y="0"/>
                  </a:cubicBezTo>
                  <a:close/>
                </a:path>
              </a:pathLst>
            </a:custGeom>
            <a:blipFill>
              <a:blip r:embed="rId4"/>
              <a:stretch>
                <a:fillRect l="-58922" r="-58922"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6"/>
            <p:cNvSpPr/>
            <p:nvPr/>
          </p:nvSpPr>
          <p:spPr>
            <a:xfrm>
              <a:off x="3810" y="7620"/>
              <a:ext cx="4048760" cy="734060"/>
            </a:xfrm>
            <a:custGeom>
              <a:avLst/>
              <a:gdLst/>
              <a:ahLst/>
              <a:cxnLst/>
              <a:rect l="l" t="t" r="r" b="b"/>
              <a:pathLst>
                <a:path w="4048760" h="734060">
                  <a:moveTo>
                    <a:pt x="0" y="7620"/>
                  </a:moveTo>
                  <a:cubicBezTo>
                    <a:pt x="0" y="7620"/>
                    <a:pt x="3810" y="622300"/>
                    <a:pt x="3810" y="640080"/>
                  </a:cubicBezTo>
                  <a:lnTo>
                    <a:pt x="492760" y="734060"/>
                  </a:lnTo>
                  <a:lnTo>
                    <a:pt x="1151890" y="584200"/>
                  </a:lnTo>
                  <a:lnTo>
                    <a:pt x="1245870" y="452120"/>
                  </a:lnTo>
                  <a:lnTo>
                    <a:pt x="1583690" y="358140"/>
                  </a:lnTo>
                  <a:lnTo>
                    <a:pt x="1715770" y="509270"/>
                  </a:lnTo>
                  <a:lnTo>
                    <a:pt x="2317750" y="208280"/>
                  </a:lnTo>
                  <a:lnTo>
                    <a:pt x="2468880" y="152400"/>
                  </a:lnTo>
                  <a:lnTo>
                    <a:pt x="2769870" y="208280"/>
                  </a:lnTo>
                  <a:lnTo>
                    <a:pt x="4048760" y="0"/>
                  </a:lnTo>
                  <a:lnTo>
                    <a:pt x="2540" y="0"/>
                  </a:lnTo>
                </a:path>
              </a:pathLst>
            </a:custGeom>
            <a:blipFill>
              <a:blip r:embed="rId5"/>
              <a:stretch>
                <a:fillRect t="-133852" b="-133852"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7"/>
            <p:cNvSpPr/>
            <p:nvPr/>
          </p:nvSpPr>
          <p:spPr>
            <a:xfrm>
              <a:off x="-3810" y="3810"/>
              <a:ext cx="6855460" cy="11337290"/>
            </a:xfrm>
            <a:custGeom>
              <a:avLst/>
              <a:gdLst/>
              <a:ahLst/>
              <a:cxnLst/>
              <a:rect l="l" t="t" r="r" b="b"/>
              <a:pathLst>
                <a:path w="6855460" h="11337290">
                  <a:moveTo>
                    <a:pt x="0" y="0"/>
                  </a:moveTo>
                  <a:lnTo>
                    <a:pt x="6855460" y="0"/>
                  </a:lnTo>
                  <a:lnTo>
                    <a:pt x="6855460" y="11337290"/>
                  </a:lnTo>
                  <a:lnTo>
                    <a:pt x="0" y="1133729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26" r="-26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8"/>
          <p:cNvGrpSpPr/>
          <p:nvPr/>
        </p:nvGrpSpPr>
        <p:grpSpPr>
          <a:xfrm rot="-5400000">
            <a:off x="8277470" y="514922"/>
            <a:ext cx="8706504" cy="9257156"/>
            <a:chOff x="0" y="0"/>
            <a:chExt cx="2983491" cy="317218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983491" cy="3172184"/>
            </a:xfrm>
            <a:custGeom>
              <a:avLst/>
              <a:gdLst/>
              <a:ahLst/>
              <a:cxnLst/>
              <a:rect l="l" t="t" r="r" b="b"/>
              <a:pathLst>
                <a:path w="2983491" h="3172184">
                  <a:moveTo>
                    <a:pt x="6224" y="0"/>
                  </a:moveTo>
                  <a:lnTo>
                    <a:pt x="2977266" y="0"/>
                  </a:lnTo>
                  <a:cubicBezTo>
                    <a:pt x="2978917" y="0"/>
                    <a:pt x="2980500" y="656"/>
                    <a:pt x="2981668" y="1823"/>
                  </a:cubicBezTo>
                  <a:cubicBezTo>
                    <a:pt x="2982835" y="2990"/>
                    <a:pt x="2983491" y="4574"/>
                    <a:pt x="2983491" y="6224"/>
                  </a:cubicBezTo>
                  <a:lnTo>
                    <a:pt x="2983491" y="3165960"/>
                  </a:lnTo>
                  <a:cubicBezTo>
                    <a:pt x="2983491" y="3169398"/>
                    <a:pt x="2980704" y="3172184"/>
                    <a:pt x="2977266" y="3172184"/>
                  </a:cubicBezTo>
                  <a:lnTo>
                    <a:pt x="6224" y="3172184"/>
                  </a:lnTo>
                  <a:cubicBezTo>
                    <a:pt x="4574" y="3172184"/>
                    <a:pt x="2990" y="3171529"/>
                    <a:pt x="1823" y="3170361"/>
                  </a:cubicBezTo>
                  <a:cubicBezTo>
                    <a:pt x="656" y="3169194"/>
                    <a:pt x="0" y="3167611"/>
                    <a:pt x="0" y="3165960"/>
                  </a:cubicBezTo>
                  <a:lnTo>
                    <a:pt x="0" y="6224"/>
                  </a:lnTo>
                  <a:cubicBezTo>
                    <a:pt x="0" y="4574"/>
                    <a:pt x="656" y="2990"/>
                    <a:pt x="1823" y="1823"/>
                  </a:cubicBezTo>
                  <a:cubicBezTo>
                    <a:pt x="2990" y="656"/>
                    <a:pt x="4574" y="0"/>
                    <a:pt x="6224" y="0"/>
                  </a:cubicBezTo>
                  <a:close/>
                </a:path>
              </a:pathLst>
            </a:custGeom>
            <a:solidFill>
              <a:srgbClr val="F5F4F2"/>
            </a:solidFill>
            <a:ln w="9525" cap="sq">
              <a:solidFill>
                <a:srgbClr val="474747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19050"/>
              <a:ext cx="2983491" cy="3191235"/>
            </a:xfrm>
            <a:prstGeom prst="rect">
              <a:avLst/>
            </a:prstGeom>
          </p:spPr>
          <p:txBody>
            <a:bodyPr lIns="26060" tIns="26060" rIns="26060" bIns="26060" rtlCol="0" anchor="ctr"/>
            <a:lstStyle/>
            <a:p>
              <a:pPr marL="0" lvl="0" indent="0" algn="ctr">
                <a:lnSpc>
                  <a:spcPts val="1288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8803541" y="2847033"/>
            <a:ext cx="6990590" cy="9721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7419"/>
              </a:lnSpc>
              <a:spcBef>
                <a:spcPct val="0"/>
              </a:spcBef>
            </a:pPr>
            <a:r>
              <a:rPr lang="en-US" sz="6999" u="none" strike="noStrike">
                <a:solidFill>
                  <a:srgbClr val="C9B9A1"/>
                </a:solidFill>
                <a:latin typeface="Montserrat Heavy"/>
              </a:rPr>
              <a:t>Introduction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182684" y="4665553"/>
            <a:ext cx="8891480" cy="39110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147"/>
              </a:lnSpc>
            </a:pPr>
            <a:r>
              <a:rPr lang="en-US" sz="2248">
                <a:solidFill>
                  <a:srgbClr val="000000"/>
                </a:solidFill>
                <a:latin typeface="Montserrat"/>
              </a:rPr>
              <a:t>People have been making maps - the art of </a:t>
            </a:r>
            <a:r>
              <a:rPr lang="en-US" sz="2248">
                <a:solidFill>
                  <a:srgbClr val="000000"/>
                </a:solidFill>
                <a:latin typeface="Montserrat Bold Italics"/>
              </a:rPr>
              <a:t>cartography</a:t>
            </a:r>
            <a:r>
              <a:rPr lang="en-US" sz="2248">
                <a:solidFill>
                  <a:srgbClr val="000000"/>
                </a:solidFill>
                <a:latin typeface="Montserrat"/>
              </a:rPr>
              <a:t> since ancient times. One of the oldest maps in the world dates back to the caves in Lascaux, France 14,500 BCE.</a:t>
            </a:r>
          </a:p>
          <a:p>
            <a:pPr>
              <a:lnSpc>
                <a:spcPts val="3147"/>
              </a:lnSpc>
            </a:pPr>
            <a:endParaRPr lang="en-US" sz="2248">
              <a:solidFill>
                <a:srgbClr val="000000"/>
              </a:solidFill>
              <a:latin typeface="Montserrat"/>
            </a:endParaRPr>
          </a:p>
          <a:p>
            <a:pPr>
              <a:lnSpc>
                <a:spcPts val="3147"/>
              </a:lnSpc>
            </a:pPr>
            <a:r>
              <a:rPr lang="en-US" sz="2248">
                <a:solidFill>
                  <a:srgbClr val="000000"/>
                </a:solidFill>
                <a:latin typeface="Montserrat"/>
              </a:rPr>
              <a:t>While we often view maps as representational, they are often subjective views of the world. </a:t>
            </a:r>
          </a:p>
          <a:p>
            <a:pPr>
              <a:lnSpc>
                <a:spcPts val="3147"/>
              </a:lnSpc>
            </a:pPr>
            <a:endParaRPr lang="en-US" sz="2248">
              <a:solidFill>
                <a:srgbClr val="000000"/>
              </a:solidFill>
              <a:latin typeface="Montserrat"/>
            </a:endParaRPr>
          </a:p>
          <a:p>
            <a:pPr>
              <a:lnSpc>
                <a:spcPts val="3147"/>
              </a:lnSpc>
              <a:spcBef>
                <a:spcPct val="0"/>
              </a:spcBef>
            </a:pPr>
            <a:r>
              <a:rPr lang="en-US" sz="2248">
                <a:solidFill>
                  <a:srgbClr val="000000"/>
                </a:solidFill>
                <a:latin typeface="Montserrat"/>
              </a:rPr>
              <a:t>The BYU Museum of Art has a collection of maps and art from the Hispanic Society Museum and Library on display. Let’s look at how maps tell stories and create a story of our own. 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8932515" y="4444943"/>
            <a:ext cx="422970" cy="15399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742"/>
              </a:lnSpc>
              <a:spcBef>
                <a:spcPct val="0"/>
              </a:spcBef>
            </a:pPr>
            <a:r>
              <a:rPr lang="en-US" sz="11077">
                <a:solidFill>
                  <a:srgbClr val="000000"/>
                </a:solidFill>
                <a:latin typeface="Montserrat Heavy"/>
              </a:rPr>
              <a:t>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C2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2295024" y="3309323"/>
            <a:ext cx="1602623" cy="1562154"/>
            <a:chOff x="0" y="0"/>
            <a:chExt cx="729955" cy="71152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729955" cy="711522"/>
            </a:xfrm>
            <a:custGeom>
              <a:avLst/>
              <a:gdLst/>
              <a:ahLst/>
              <a:cxnLst/>
              <a:rect l="l" t="t" r="r" b="b"/>
              <a:pathLst>
                <a:path w="729955" h="711522">
                  <a:moveTo>
                    <a:pt x="0" y="0"/>
                  </a:moveTo>
                  <a:lnTo>
                    <a:pt x="729955" y="0"/>
                  </a:lnTo>
                  <a:lnTo>
                    <a:pt x="729955" y="711522"/>
                  </a:lnTo>
                  <a:lnTo>
                    <a:pt x="0" y="711522"/>
                  </a:lnTo>
                  <a:close/>
                </a:path>
              </a:pathLst>
            </a:custGeom>
            <a:solidFill>
              <a:srgbClr val="98775E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729955" cy="7686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0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4111211" y="2621114"/>
            <a:ext cx="2057400" cy="1903363"/>
          </a:xfrm>
          <a:custGeom>
            <a:avLst/>
            <a:gdLst/>
            <a:ahLst/>
            <a:cxnLst/>
            <a:rect l="l" t="t" r="r" b="b"/>
            <a:pathLst>
              <a:path w="11177924" h="7231517">
                <a:moveTo>
                  <a:pt x="0" y="0"/>
                </a:moveTo>
                <a:lnTo>
                  <a:pt x="11177924" y="0"/>
                </a:lnTo>
                <a:lnTo>
                  <a:pt x="11177924" y="7231517"/>
                </a:lnTo>
                <a:lnTo>
                  <a:pt x="0" y="723151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33407" t="-70326" r="-149874" b="-239493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2119388" y="476304"/>
            <a:ext cx="11431518" cy="1085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8532"/>
              </a:lnSpc>
            </a:pPr>
            <a:r>
              <a:rPr lang="en-US" sz="7109" strike="noStrike">
                <a:solidFill>
                  <a:srgbClr val="000000"/>
                </a:solidFill>
                <a:latin typeface="Open Sans 2 Bold"/>
              </a:rPr>
              <a:t>Maps and data collection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119388" y="1725693"/>
            <a:ext cx="4121100" cy="1257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4927"/>
              </a:lnSpc>
            </a:pPr>
            <a:r>
              <a:rPr lang="en-US" sz="4479" dirty="0">
                <a:solidFill>
                  <a:srgbClr val="000000"/>
                </a:solidFill>
                <a:latin typeface="Open Sans 2"/>
              </a:rPr>
              <a:t>Using </a:t>
            </a:r>
            <a:r>
              <a:rPr lang="en-US" sz="4479" dirty="0">
                <a:solidFill>
                  <a:srgbClr val="000000"/>
                </a:solidFill>
                <a:latin typeface="Open Sans 2 Italics"/>
              </a:rPr>
              <a:t>statistics</a:t>
            </a:r>
            <a:r>
              <a:rPr lang="en-US" sz="4479" dirty="0">
                <a:solidFill>
                  <a:srgbClr val="000000"/>
                </a:solidFill>
                <a:latin typeface="Open Sans 2"/>
              </a:rPr>
              <a:t> and geography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119389" y="3436069"/>
            <a:ext cx="8015212" cy="54457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759"/>
              </a:lnSpc>
            </a:pPr>
            <a:r>
              <a:rPr lang="en-US" dirty="0">
                <a:solidFill>
                  <a:srgbClr val="000000"/>
                </a:solidFill>
                <a:latin typeface="Canva Sans"/>
              </a:rPr>
              <a:t>Fernanda </a:t>
            </a:r>
            <a:r>
              <a:rPr lang="en-US" dirty="0" err="1">
                <a:solidFill>
                  <a:srgbClr val="000000"/>
                </a:solidFill>
                <a:latin typeface="Canva Sans"/>
              </a:rPr>
              <a:t>Bertini</a:t>
            </a:r>
            <a:r>
              <a:rPr lang="en-US" dirty="0">
                <a:solidFill>
                  <a:srgbClr val="000000"/>
                </a:solidFill>
                <a:latin typeface="Canva San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nva Sans"/>
              </a:rPr>
              <a:t>Viégas</a:t>
            </a:r>
            <a:r>
              <a:rPr lang="en-US" dirty="0">
                <a:solidFill>
                  <a:srgbClr val="000000"/>
                </a:solidFill>
                <a:latin typeface="Canva Sans"/>
              </a:rPr>
              <a:t>, Martin Wattenberg, </a:t>
            </a:r>
            <a:r>
              <a:rPr lang="en-US" dirty="0">
                <a:solidFill>
                  <a:srgbClr val="000000"/>
                </a:solidFill>
                <a:latin typeface="Canva Sans Italics"/>
                <a:hlinkClick r:id="rId4"/>
              </a:rPr>
              <a:t>Wind Map </a:t>
            </a:r>
            <a:r>
              <a:rPr lang="en-US" dirty="0">
                <a:solidFill>
                  <a:srgbClr val="000000"/>
                </a:solidFill>
                <a:latin typeface="Canva Sans" panose="020B0604020202020204" charset="0"/>
              </a:rPr>
              <a:t>(detail)</a:t>
            </a:r>
            <a:r>
              <a:rPr lang="en-US" dirty="0">
                <a:solidFill>
                  <a:srgbClr val="000000"/>
                </a:solidFill>
                <a:latin typeface="Canva Sans Italics"/>
              </a:rPr>
              <a:t>,</a:t>
            </a:r>
            <a:r>
              <a:rPr lang="en-US" dirty="0">
                <a:solidFill>
                  <a:srgbClr val="000000"/>
                </a:solidFill>
                <a:latin typeface="Canva Sans"/>
              </a:rPr>
              <a:t> 2012</a:t>
            </a:r>
          </a:p>
          <a:p>
            <a:pPr>
              <a:lnSpc>
                <a:spcPts val="4759"/>
              </a:lnSpc>
            </a:pPr>
            <a:endParaRPr lang="en-US" dirty="0">
              <a:solidFill>
                <a:srgbClr val="000000"/>
              </a:solidFill>
              <a:latin typeface="Canva Sans"/>
            </a:endParaRPr>
          </a:p>
          <a:p>
            <a:pPr>
              <a:lnSpc>
                <a:spcPts val="4759"/>
              </a:lnSpc>
            </a:pPr>
            <a:r>
              <a:rPr lang="en-US" dirty="0">
                <a:solidFill>
                  <a:srgbClr val="000000"/>
                </a:solidFill>
                <a:latin typeface="Canva Sans"/>
              </a:rPr>
              <a:t>Mona </a:t>
            </a:r>
            <a:r>
              <a:rPr lang="en-US" dirty="0" err="1">
                <a:solidFill>
                  <a:srgbClr val="000000"/>
                </a:solidFill>
                <a:latin typeface="Canva Sans"/>
              </a:rPr>
              <a:t>Hatoum</a:t>
            </a:r>
            <a:r>
              <a:rPr lang="en-US" dirty="0">
                <a:solidFill>
                  <a:srgbClr val="000000"/>
                </a:solidFill>
                <a:latin typeface="Canva Sans"/>
              </a:rPr>
              <a:t>, </a:t>
            </a:r>
            <a:r>
              <a:rPr lang="en-US" dirty="0">
                <a:solidFill>
                  <a:srgbClr val="000000"/>
                </a:solidFill>
                <a:latin typeface="Canva Sans Italics"/>
                <a:hlinkClick r:id="rId5"/>
              </a:rPr>
              <a:t>Routes II</a:t>
            </a:r>
            <a:r>
              <a:rPr lang="en-US" dirty="0">
                <a:solidFill>
                  <a:srgbClr val="000000"/>
                </a:solidFill>
                <a:latin typeface="Canva Sans"/>
                <a:hlinkClick r:id="rId5"/>
              </a:rPr>
              <a:t> </a:t>
            </a:r>
            <a:r>
              <a:rPr lang="en-US" dirty="0">
                <a:solidFill>
                  <a:srgbClr val="000000"/>
                </a:solidFill>
                <a:latin typeface="Canva Sans"/>
              </a:rPr>
              <a:t>(detail), 2002</a:t>
            </a:r>
          </a:p>
          <a:p>
            <a:pPr>
              <a:lnSpc>
                <a:spcPts val="4759"/>
              </a:lnSpc>
            </a:pPr>
            <a:endParaRPr lang="en-US" dirty="0">
              <a:solidFill>
                <a:srgbClr val="000000"/>
              </a:solidFill>
              <a:latin typeface="Canva Sans"/>
            </a:endParaRPr>
          </a:p>
          <a:p>
            <a:pPr>
              <a:lnSpc>
                <a:spcPts val="4759"/>
              </a:lnSpc>
            </a:pPr>
            <a:r>
              <a:rPr lang="en-US" dirty="0">
                <a:latin typeface="Canva Sans" panose="020B0604020202020204" charset="0"/>
              </a:rPr>
              <a:t>Barrett Lyon, </a:t>
            </a:r>
            <a:r>
              <a:rPr lang="en-US" i="1" dirty="0">
                <a:latin typeface="Canva Sans" panose="020B0604020202020204" charset="0"/>
                <a:hlinkClick r:id="rId6"/>
              </a:rPr>
              <a:t>Mapping the Internet  </a:t>
            </a:r>
            <a:r>
              <a:rPr lang="en-US" dirty="0">
                <a:latin typeface="Canva Sans" panose="020B0604020202020204" charset="0"/>
                <a:hlinkClick r:id="rId6"/>
              </a:rPr>
              <a:t>from </a:t>
            </a:r>
            <a:r>
              <a:rPr lang="en-US" i="1" dirty="0">
                <a:latin typeface="Canva Sans" panose="020B0604020202020204" charset="0"/>
                <a:hlinkClick r:id="rId6"/>
              </a:rPr>
              <a:t>The </a:t>
            </a:r>
            <a:r>
              <a:rPr lang="en-US" i="1" dirty="0" err="1">
                <a:latin typeface="Canva Sans" panose="020B0604020202020204" charset="0"/>
                <a:hlinkClick r:id="rId6"/>
              </a:rPr>
              <a:t>Opte</a:t>
            </a:r>
            <a:r>
              <a:rPr lang="en-US" i="1" dirty="0">
                <a:latin typeface="Canva Sans" panose="020B0604020202020204" charset="0"/>
                <a:hlinkClick r:id="rId6"/>
              </a:rPr>
              <a:t> Project</a:t>
            </a:r>
            <a:r>
              <a:rPr lang="en-US" dirty="0">
                <a:latin typeface="Canva Sans" panose="020B0604020202020204" charset="0"/>
              </a:rPr>
              <a:t> (detail), 2002</a:t>
            </a:r>
          </a:p>
          <a:p>
            <a:pPr>
              <a:lnSpc>
                <a:spcPts val="4759"/>
              </a:lnSpc>
            </a:pPr>
            <a:endParaRPr lang="en-US" dirty="0">
              <a:latin typeface="Canva Sans" panose="020B0604020202020204" charset="0"/>
            </a:endParaRPr>
          </a:p>
          <a:p>
            <a:pPr>
              <a:lnSpc>
                <a:spcPts val="4759"/>
              </a:lnSpc>
            </a:pPr>
            <a:r>
              <a:rPr lang="en-US" u="none" dirty="0">
                <a:latin typeface="Canva Sans"/>
              </a:rPr>
              <a:t>Nancy Grave, </a:t>
            </a:r>
            <a:r>
              <a:rPr lang="en-US" u="none" dirty="0">
                <a:latin typeface="Canva Sans Italics"/>
                <a:hlinkClick r:id="rId7"/>
              </a:rPr>
              <a:t>Part of Sabine D Region, Southwest Mare </a:t>
            </a:r>
            <a:r>
              <a:rPr lang="en-US" u="none" dirty="0" err="1">
                <a:latin typeface="Canva Sans Italics"/>
                <a:hlinkClick r:id="rId7"/>
              </a:rPr>
              <a:t>Tranquilitatis</a:t>
            </a:r>
            <a:r>
              <a:rPr lang="en-US" u="none" dirty="0">
                <a:latin typeface="Canva Sans Italics"/>
                <a:hlinkClick r:id="rId7"/>
              </a:rPr>
              <a:t> from Lithographs Based on Geologic Maps of Lunar Orbiter and Apollo Landing Sites</a:t>
            </a:r>
            <a:r>
              <a:rPr lang="en-US" u="none" dirty="0">
                <a:latin typeface="Canva Sans"/>
              </a:rPr>
              <a:t> (detail), 1972</a:t>
            </a:r>
            <a:endParaRPr lang="en-US" dirty="0">
              <a:solidFill>
                <a:srgbClr val="000000"/>
              </a:solidFill>
              <a:latin typeface="Canva Sans"/>
            </a:endParaRPr>
          </a:p>
        </p:txBody>
      </p:sp>
      <p:grpSp>
        <p:nvGrpSpPr>
          <p:cNvPr id="9" name="Group 9"/>
          <p:cNvGrpSpPr/>
          <p:nvPr/>
        </p:nvGrpSpPr>
        <p:grpSpPr>
          <a:xfrm rot="-10800000">
            <a:off x="13096338" y="5850573"/>
            <a:ext cx="3536115" cy="2082710"/>
            <a:chOff x="0" y="0"/>
            <a:chExt cx="1610612" cy="948622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610612" cy="948622"/>
            </a:xfrm>
            <a:custGeom>
              <a:avLst/>
              <a:gdLst/>
              <a:ahLst/>
              <a:cxnLst/>
              <a:rect l="l" t="t" r="r" b="b"/>
              <a:pathLst>
                <a:path w="1610612" h="948622">
                  <a:moveTo>
                    <a:pt x="0" y="0"/>
                  </a:moveTo>
                  <a:lnTo>
                    <a:pt x="1610612" y="0"/>
                  </a:lnTo>
                  <a:lnTo>
                    <a:pt x="1610612" y="948622"/>
                  </a:lnTo>
                  <a:lnTo>
                    <a:pt x="0" y="948622"/>
                  </a:lnTo>
                  <a:close/>
                </a:path>
              </a:pathLst>
            </a:custGeom>
            <a:solidFill>
              <a:srgbClr val="CFB79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57150"/>
              <a:ext cx="1610612" cy="10057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0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 rot="-10800000">
            <a:off x="16170973" y="881879"/>
            <a:ext cx="1602623" cy="1562154"/>
            <a:chOff x="0" y="0"/>
            <a:chExt cx="729955" cy="711522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729955" cy="711522"/>
            </a:xfrm>
            <a:custGeom>
              <a:avLst/>
              <a:gdLst/>
              <a:ahLst/>
              <a:cxnLst/>
              <a:rect l="l" t="t" r="r" b="b"/>
              <a:pathLst>
                <a:path w="729955" h="711522">
                  <a:moveTo>
                    <a:pt x="0" y="0"/>
                  </a:moveTo>
                  <a:lnTo>
                    <a:pt x="729955" y="0"/>
                  </a:lnTo>
                  <a:lnTo>
                    <a:pt x="729955" y="711522"/>
                  </a:lnTo>
                  <a:lnTo>
                    <a:pt x="0" y="711522"/>
                  </a:lnTo>
                  <a:close/>
                </a:path>
              </a:pathLst>
            </a:custGeom>
            <a:solidFill>
              <a:srgbClr val="B19981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57150"/>
              <a:ext cx="729955" cy="7686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0"/>
                </a:lnSpc>
              </a:pPr>
              <a:endParaRPr/>
            </a:p>
          </p:txBody>
        </p:sp>
      </p:grpSp>
      <p:pic>
        <p:nvPicPr>
          <p:cNvPr id="1026" name="Picture 2" descr="Mona Hatoum. Routes II. 2002 | Contemporary abstract art, Abstract art  painting, Modern art">
            <a:extLst>
              <a:ext uri="{FF2B5EF4-FFF2-40B4-BE49-F238E27FC236}">
                <a16:creationId xmlns:a16="http://schemas.microsoft.com/office/drawing/2014/main" id="{4165BBD2-B1CB-CC1D-2C5C-805615C6FC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79" t="71407" r="73626" b="20694"/>
          <a:stretch/>
        </p:blipFill>
        <p:spPr bwMode="auto">
          <a:xfrm>
            <a:off x="10624869" y="4090400"/>
            <a:ext cx="19812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reeform 2">
            <a:extLst>
              <a:ext uri="{FF2B5EF4-FFF2-40B4-BE49-F238E27FC236}">
                <a16:creationId xmlns:a16="http://schemas.microsoft.com/office/drawing/2014/main" id="{77AAD177-BE38-2049-221E-8D073756826B}"/>
              </a:ext>
            </a:extLst>
          </p:cNvPr>
          <p:cNvSpPr>
            <a:spLocks noChangeAspect="1"/>
          </p:cNvSpPr>
          <p:nvPr/>
        </p:nvSpPr>
        <p:spPr>
          <a:xfrm>
            <a:off x="13550906" y="5448510"/>
            <a:ext cx="3802671" cy="2080707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275472" t="-297754" r="-77358" b="-42534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0" name="Freeform 3">
            <a:extLst>
              <a:ext uri="{FF2B5EF4-FFF2-40B4-BE49-F238E27FC236}">
                <a16:creationId xmlns:a16="http://schemas.microsoft.com/office/drawing/2014/main" id="{14A88928-6E87-5F67-3D34-51741DD8D3C9}"/>
              </a:ext>
            </a:extLst>
          </p:cNvPr>
          <p:cNvSpPr/>
          <p:nvPr/>
        </p:nvSpPr>
        <p:spPr>
          <a:xfrm>
            <a:off x="11458035" y="8199776"/>
            <a:ext cx="3276600" cy="1600200"/>
          </a:xfrm>
          <a:custGeom>
            <a:avLst/>
            <a:gdLst/>
            <a:ahLst/>
            <a:cxnLst/>
            <a:rect l="l" t="t" r="r" b="b"/>
            <a:pathLst>
              <a:path w="10782300" h="8229600">
                <a:moveTo>
                  <a:pt x="0" y="0"/>
                </a:moveTo>
                <a:lnTo>
                  <a:pt x="10782300" y="0"/>
                </a:lnTo>
                <a:lnTo>
                  <a:pt x="10782300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24418" t="-340994" r="-204653" b="-74272"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7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88900" y="-1078577"/>
            <a:ext cx="18376900" cy="10336877"/>
            <a:chOff x="0" y="0"/>
            <a:chExt cx="11289030" cy="6350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287760" cy="6350000"/>
            </a:xfrm>
            <a:custGeom>
              <a:avLst/>
              <a:gdLst/>
              <a:ahLst/>
              <a:cxnLst/>
              <a:rect l="l" t="t" r="r" b="b"/>
              <a:pathLst>
                <a:path w="11287760" h="6350000">
                  <a:moveTo>
                    <a:pt x="0" y="5824220"/>
                  </a:moveTo>
                  <a:lnTo>
                    <a:pt x="0" y="525780"/>
                  </a:lnTo>
                  <a:cubicBezTo>
                    <a:pt x="0" y="234950"/>
                    <a:pt x="234950" y="0"/>
                    <a:pt x="525780" y="0"/>
                  </a:cubicBezTo>
                  <a:lnTo>
                    <a:pt x="10761980" y="0"/>
                  </a:lnTo>
                  <a:cubicBezTo>
                    <a:pt x="11052810" y="0"/>
                    <a:pt x="11287760" y="234950"/>
                    <a:pt x="11287760" y="525780"/>
                  </a:cubicBezTo>
                  <a:lnTo>
                    <a:pt x="11287760" y="5822950"/>
                  </a:lnTo>
                  <a:cubicBezTo>
                    <a:pt x="11287760" y="6113780"/>
                    <a:pt x="11052810" y="6348730"/>
                    <a:pt x="10761980" y="6348730"/>
                  </a:cubicBezTo>
                  <a:lnTo>
                    <a:pt x="525780" y="6348730"/>
                  </a:lnTo>
                  <a:cubicBezTo>
                    <a:pt x="236220" y="6350000"/>
                    <a:pt x="0" y="6115050"/>
                    <a:pt x="0" y="5824220"/>
                  </a:cubicBezTo>
                  <a:close/>
                </a:path>
              </a:pathLst>
            </a:custGeom>
            <a:blipFill>
              <a:blip r:embed="rId2"/>
              <a:stretch>
                <a:fillRect t="-17562" b="-17562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8461915" y="9379067"/>
            <a:ext cx="15245652" cy="6475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5256"/>
              </a:lnSpc>
              <a:spcBef>
                <a:spcPct val="0"/>
              </a:spcBef>
            </a:pPr>
            <a:r>
              <a:rPr lang="en-US" sz="3754" u="none">
                <a:solidFill>
                  <a:srgbClr val="D4D4D4"/>
                </a:solidFill>
                <a:latin typeface="Canva Sans"/>
              </a:rPr>
              <a:t>A Walk in the Park, Charlotte Hawkins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7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 descr="Modern Bold Swiss Elements Red Abstract Shape"/>
          <p:cNvSpPr/>
          <p:nvPr/>
        </p:nvSpPr>
        <p:spPr>
          <a:xfrm>
            <a:off x="0" y="2571750"/>
            <a:ext cx="2571750" cy="2571750"/>
          </a:xfrm>
          <a:custGeom>
            <a:avLst/>
            <a:gdLst/>
            <a:ahLst/>
            <a:cxnLst/>
            <a:rect l="l" t="t" r="r" b="b"/>
            <a:pathLst>
              <a:path w="2571750" h="2571750">
                <a:moveTo>
                  <a:pt x="0" y="0"/>
                </a:moveTo>
                <a:lnTo>
                  <a:pt x="2571750" y="0"/>
                </a:lnTo>
                <a:lnTo>
                  <a:pt x="2571750" y="2571750"/>
                </a:lnTo>
                <a:lnTo>
                  <a:pt x="0" y="257175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 descr="Modern Bold Swiss Elements Blue Cross"/>
          <p:cNvSpPr/>
          <p:nvPr/>
        </p:nvSpPr>
        <p:spPr>
          <a:xfrm>
            <a:off x="0" y="0"/>
            <a:ext cx="2571750" cy="2571750"/>
          </a:xfrm>
          <a:custGeom>
            <a:avLst/>
            <a:gdLst/>
            <a:ahLst/>
            <a:cxnLst/>
            <a:rect l="l" t="t" r="r" b="b"/>
            <a:pathLst>
              <a:path w="2571750" h="2571750">
                <a:moveTo>
                  <a:pt x="0" y="0"/>
                </a:moveTo>
                <a:lnTo>
                  <a:pt x="2571750" y="0"/>
                </a:lnTo>
                <a:lnTo>
                  <a:pt x="2571750" y="2571750"/>
                </a:lnTo>
                <a:lnTo>
                  <a:pt x="0" y="257175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4"/>
          <p:cNvSpPr txBox="1"/>
          <p:nvPr/>
        </p:nvSpPr>
        <p:spPr>
          <a:xfrm>
            <a:off x="3695942" y="7704695"/>
            <a:ext cx="10896117" cy="1675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3719"/>
              </a:lnSpc>
              <a:spcBef>
                <a:spcPct val="0"/>
              </a:spcBef>
            </a:pPr>
            <a:r>
              <a:rPr lang="en-US" sz="9799" u="none">
                <a:solidFill>
                  <a:srgbClr val="000000"/>
                </a:solidFill>
                <a:latin typeface="Open Sans 1 Bold"/>
              </a:rPr>
              <a:t>Map Your Place</a:t>
            </a:r>
          </a:p>
        </p:txBody>
      </p:sp>
      <p:sp>
        <p:nvSpPr>
          <p:cNvPr id="5" name="Freeform 5" descr="Modern Bold Swiss Elements Blue Arrow"/>
          <p:cNvSpPr/>
          <p:nvPr/>
        </p:nvSpPr>
        <p:spPr>
          <a:xfrm>
            <a:off x="15467015" y="8016735"/>
            <a:ext cx="1792285" cy="1241565"/>
          </a:xfrm>
          <a:custGeom>
            <a:avLst/>
            <a:gdLst/>
            <a:ahLst/>
            <a:cxnLst/>
            <a:rect l="l" t="t" r="r" b="b"/>
            <a:pathLst>
              <a:path w="1792285" h="1241565">
                <a:moveTo>
                  <a:pt x="0" y="0"/>
                </a:moveTo>
                <a:lnTo>
                  <a:pt x="1792285" y="0"/>
                </a:lnTo>
                <a:lnTo>
                  <a:pt x="1792285" y="1241565"/>
                </a:lnTo>
                <a:lnTo>
                  <a:pt x="0" y="124156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 descr="Modern Bold Swiss Elements Blue 6 Point Star"/>
          <p:cNvSpPr/>
          <p:nvPr/>
        </p:nvSpPr>
        <p:spPr>
          <a:xfrm rot="7016192">
            <a:off x="15540795" y="1625571"/>
            <a:ext cx="1158100" cy="1338141"/>
          </a:xfrm>
          <a:custGeom>
            <a:avLst/>
            <a:gdLst/>
            <a:ahLst/>
            <a:cxnLst/>
            <a:rect l="l" t="t" r="r" b="b"/>
            <a:pathLst>
              <a:path w="1158100" h="1338141">
                <a:moveTo>
                  <a:pt x="0" y="0"/>
                </a:moveTo>
                <a:lnTo>
                  <a:pt x="1158100" y="0"/>
                </a:lnTo>
                <a:lnTo>
                  <a:pt x="1158100" y="1338141"/>
                </a:lnTo>
                <a:lnTo>
                  <a:pt x="0" y="133814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TextBox 7"/>
          <p:cNvSpPr txBox="1"/>
          <p:nvPr/>
        </p:nvSpPr>
        <p:spPr>
          <a:xfrm>
            <a:off x="2249191" y="560705"/>
            <a:ext cx="14113966" cy="64890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000"/>
              </a:lnSpc>
            </a:pPr>
            <a:r>
              <a:rPr lang="en-US" sz="5000">
                <a:solidFill>
                  <a:srgbClr val="000000"/>
                </a:solidFill>
                <a:latin typeface="Canva Sans Bold"/>
              </a:rPr>
              <a:t>Create an artwork based on a place you know </a:t>
            </a:r>
          </a:p>
          <a:p>
            <a:pPr algn="ctr">
              <a:lnSpc>
                <a:spcPts val="7000"/>
              </a:lnSpc>
            </a:pPr>
            <a:endParaRPr lang="en-US" sz="5000">
              <a:solidFill>
                <a:srgbClr val="000000"/>
              </a:solidFill>
              <a:latin typeface="Canva Sans Bold"/>
            </a:endParaRPr>
          </a:p>
          <a:p>
            <a:pPr algn="ctr">
              <a:lnSpc>
                <a:spcPts val="5460"/>
              </a:lnSpc>
            </a:pPr>
            <a:r>
              <a:rPr lang="en-US" sz="3900">
                <a:solidFill>
                  <a:srgbClr val="000000"/>
                </a:solidFill>
                <a:latin typeface="Canva Sans Bold"/>
              </a:rPr>
              <a:t>Is it your your classroom?</a:t>
            </a:r>
          </a:p>
          <a:p>
            <a:pPr algn="ctr">
              <a:lnSpc>
                <a:spcPts val="5460"/>
              </a:lnSpc>
            </a:pPr>
            <a:r>
              <a:rPr lang="en-US" sz="3900">
                <a:solidFill>
                  <a:srgbClr val="000000"/>
                </a:solidFill>
                <a:latin typeface="Canva Sans Bold"/>
              </a:rPr>
              <a:t>Is it your house on your street?</a:t>
            </a:r>
          </a:p>
          <a:p>
            <a:pPr algn="ctr">
              <a:lnSpc>
                <a:spcPts val="5460"/>
              </a:lnSpc>
            </a:pPr>
            <a:r>
              <a:rPr lang="en-US" sz="3900">
                <a:solidFill>
                  <a:srgbClr val="000000"/>
                </a:solidFill>
                <a:latin typeface="Canva Sans Bold"/>
              </a:rPr>
              <a:t>Is it a special place you visit?</a:t>
            </a:r>
          </a:p>
          <a:p>
            <a:pPr algn="ctr">
              <a:lnSpc>
                <a:spcPts val="5320"/>
              </a:lnSpc>
            </a:pPr>
            <a:endParaRPr lang="en-US" sz="3900">
              <a:solidFill>
                <a:srgbClr val="000000"/>
              </a:solidFill>
              <a:latin typeface="Canva Sans Bold"/>
            </a:endParaRPr>
          </a:p>
          <a:p>
            <a:pPr algn="ctr">
              <a:lnSpc>
                <a:spcPts val="5320"/>
              </a:lnSpc>
            </a:pPr>
            <a:r>
              <a:rPr lang="en-US" sz="3800">
                <a:solidFill>
                  <a:srgbClr val="000000"/>
                </a:solidFill>
                <a:latin typeface="Canva Sans Bold"/>
              </a:rPr>
              <a:t>What landmarks will you show?</a:t>
            </a:r>
          </a:p>
          <a:p>
            <a:pPr algn="ctr">
              <a:lnSpc>
                <a:spcPts val="5320"/>
              </a:lnSpc>
            </a:pPr>
            <a:r>
              <a:rPr lang="en-US" sz="3800">
                <a:solidFill>
                  <a:srgbClr val="000000"/>
                </a:solidFill>
                <a:latin typeface="Canva Sans Bold"/>
              </a:rPr>
              <a:t>Will it include flora or fauna?</a:t>
            </a:r>
          </a:p>
          <a:p>
            <a:pPr algn="ctr">
              <a:lnSpc>
                <a:spcPts val="5320"/>
              </a:lnSpc>
            </a:pPr>
            <a:r>
              <a:rPr lang="en-US" sz="3800">
                <a:solidFill>
                  <a:srgbClr val="000000"/>
                </a:solidFill>
                <a:latin typeface="Canva Sans Bold"/>
              </a:rPr>
              <a:t>What data could you collect and show?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7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302838" y="-172884"/>
            <a:ext cx="6714714" cy="10632768"/>
          </a:xfrm>
          <a:custGeom>
            <a:avLst/>
            <a:gdLst/>
            <a:ahLst/>
            <a:cxnLst/>
            <a:rect l="l" t="t" r="r" b="b"/>
            <a:pathLst>
              <a:path w="6714714" h="10632768">
                <a:moveTo>
                  <a:pt x="0" y="0"/>
                </a:moveTo>
                <a:lnTo>
                  <a:pt x="6714714" y="0"/>
                </a:lnTo>
                <a:lnTo>
                  <a:pt x="6714714" y="10632768"/>
                </a:lnTo>
                <a:lnTo>
                  <a:pt x="0" y="106327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9458" t="-2315" r="-1205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14203126" y="6172200"/>
            <a:ext cx="4084874" cy="4114800"/>
          </a:xfrm>
          <a:custGeom>
            <a:avLst/>
            <a:gdLst/>
            <a:ahLst/>
            <a:cxnLst/>
            <a:rect l="l" t="t" r="r" b="b"/>
            <a:pathLst>
              <a:path w="4084874" h="4114800">
                <a:moveTo>
                  <a:pt x="0" y="0"/>
                </a:moveTo>
                <a:lnTo>
                  <a:pt x="4084874" y="0"/>
                </a:lnTo>
                <a:lnTo>
                  <a:pt x="4084874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 rot="-1129408">
            <a:off x="13511539" y="3411985"/>
            <a:ext cx="4254023" cy="4114800"/>
          </a:xfrm>
          <a:custGeom>
            <a:avLst/>
            <a:gdLst/>
            <a:ahLst/>
            <a:cxnLst/>
            <a:rect l="l" t="t" r="r" b="b"/>
            <a:pathLst>
              <a:path w="4254023" h="4114800">
                <a:moveTo>
                  <a:pt x="0" y="0"/>
                </a:moveTo>
                <a:lnTo>
                  <a:pt x="4254023" y="0"/>
                </a:lnTo>
                <a:lnTo>
                  <a:pt x="4254023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14150633" y="4924041"/>
            <a:ext cx="4137367" cy="4114800"/>
          </a:xfrm>
          <a:custGeom>
            <a:avLst/>
            <a:gdLst/>
            <a:ahLst/>
            <a:cxnLst/>
            <a:rect l="l" t="t" r="r" b="b"/>
            <a:pathLst>
              <a:path w="4137367" h="4114800">
                <a:moveTo>
                  <a:pt x="0" y="0"/>
                </a:moveTo>
                <a:lnTo>
                  <a:pt x="4137367" y="0"/>
                </a:lnTo>
                <a:lnTo>
                  <a:pt x="413736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11719283" y="5850053"/>
            <a:ext cx="4526280" cy="4114800"/>
          </a:xfrm>
          <a:custGeom>
            <a:avLst/>
            <a:gdLst/>
            <a:ahLst/>
            <a:cxnLst/>
            <a:rect l="l" t="t" r="r" b="b"/>
            <a:pathLst>
              <a:path w="4526280" h="4114800">
                <a:moveTo>
                  <a:pt x="0" y="0"/>
                </a:moveTo>
                <a:lnTo>
                  <a:pt x="4526280" y="0"/>
                </a:lnTo>
                <a:lnTo>
                  <a:pt x="452628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TextBox 7"/>
          <p:cNvSpPr txBox="1"/>
          <p:nvPr/>
        </p:nvSpPr>
        <p:spPr>
          <a:xfrm>
            <a:off x="7221204" y="857250"/>
            <a:ext cx="8729365" cy="15665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8800" dirty="0">
                <a:solidFill>
                  <a:srgbClr val="000000"/>
                </a:solidFill>
                <a:latin typeface="Canva Sans Bold"/>
              </a:rPr>
              <a:t>Mix your media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7667394" y="2585018"/>
            <a:ext cx="8729365" cy="45827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122679" lvl="1" indent="-561340">
              <a:lnSpc>
                <a:spcPts val="7279"/>
              </a:lnSpc>
              <a:buFont typeface="Arial"/>
              <a:buChar char="•"/>
            </a:pPr>
            <a:r>
              <a:rPr lang="en-US" sz="5199" dirty="0">
                <a:solidFill>
                  <a:srgbClr val="000000"/>
                </a:solidFill>
                <a:latin typeface="Canva Sans Bold"/>
              </a:rPr>
              <a:t>collage</a:t>
            </a:r>
          </a:p>
          <a:p>
            <a:pPr marL="1122679" lvl="1" indent="-561340">
              <a:lnSpc>
                <a:spcPts val="7279"/>
              </a:lnSpc>
              <a:buFont typeface="Arial"/>
              <a:buChar char="•"/>
            </a:pPr>
            <a:r>
              <a:rPr lang="en-US" sz="5199" dirty="0">
                <a:solidFill>
                  <a:srgbClr val="000000"/>
                </a:solidFill>
                <a:latin typeface="Canva Sans Bold"/>
              </a:rPr>
              <a:t>watercolor</a:t>
            </a:r>
          </a:p>
          <a:p>
            <a:pPr marL="1122679" lvl="1" indent="-561340">
              <a:lnSpc>
                <a:spcPts val="7279"/>
              </a:lnSpc>
              <a:buFont typeface="Arial"/>
              <a:buChar char="•"/>
            </a:pPr>
            <a:r>
              <a:rPr lang="en-US" sz="5199" dirty="0">
                <a:solidFill>
                  <a:srgbClr val="000000"/>
                </a:solidFill>
                <a:latin typeface="Canva Sans Bold"/>
              </a:rPr>
              <a:t>oil pastels</a:t>
            </a:r>
          </a:p>
          <a:p>
            <a:pPr marL="1122679" lvl="1" indent="-561340">
              <a:lnSpc>
                <a:spcPts val="7279"/>
              </a:lnSpc>
              <a:buFont typeface="Arial"/>
              <a:buChar char="•"/>
            </a:pPr>
            <a:r>
              <a:rPr lang="en-US" sz="5199" dirty="0">
                <a:solidFill>
                  <a:srgbClr val="000000"/>
                </a:solidFill>
                <a:latin typeface="Canva Sans Bold"/>
              </a:rPr>
              <a:t>pencils</a:t>
            </a:r>
          </a:p>
          <a:p>
            <a:pPr marL="1122679" lvl="1" indent="-561340">
              <a:lnSpc>
                <a:spcPts val="7279"/>
              </a:lnSpc>
              <a:buFont typeface="Arial"/>
              <a:buChar char="•"/>
            </a:pPr>
            <a:r>
              <a:rPr lang="en-US" sz="5199" dirty="0">
                <a:solidFill>
                  <a:srgbClr val="000000"/>
                </a:solidFill>
                <a:latin typeface="Canva Sans Bold"/>
              </a:rPr>
              <a:t>textiles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6566167" y="9384463"/>
            <a:ext cx="5701010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ECC7AC"/>
                </a:solidFill>
                <a:latin typeface="Canva Sans Italics"/>
              </a:rPr>
              <a:t>Utah</a:t>
            </a:r>
            <a:r>
              <a:rPr lang="en-US" sz="3399">
                <a:solidFill>
                  <a:srgbClr val="ECC7AC"/>
                </a:solidFill>
                <a:latin typeface="Canva Sans"/>
              </a:rPr>
              <a:t>, by Charlotte Hawkins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7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351824"/>
            <a:ext cx="18288000" cy="6286500"/>
          </a:xfrm>
          <a:custGeom>
            <a:avLst/>
            <a:gdLst/>
            <a:ahLst/>
            <a:cxnLst/>
            <a:rect l="l" t="t" r="r" b="b"/>
            <a:pathLst>
              <a:path w="18288000" h="6286500">
                <a:moveTo>
                  <a:pt x="0" y="0"/>
                </a:moveTo>
                <a:lnTo>
                  <a:pt x="18288000" y="0"/>
                </a:lnTo>
                <a:lnTo>
                  <a:pt x="18288000" y="6286500"/>
                </a:lnTo>
                <a:lnTo>
                  <a:pt x="0" y="62865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4544913" y="736922"/>
            <a:ext cx="9198173" cy="10815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258"/>
              </a:lnSpc>
              <a:spcBef>
                <a:spcPct val="0"/>
              </a:spcBef>
            </a:pPr>
            <a:r>
              <a:rPr lang="en-US" sz="7791">
                <a:solidFill>
                  <a:srgbClr val="000000"/>
                </a:solidFill>
                <a:latin typeface="Canva Sans Bold"/>
              </a:rPr>
              <a:t>See, think, wonder.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2546270" y="9106535"/>
            <a:ext cx="13195459" cy="11804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</a:rPr>
              <a:t>Giovanni Vespucci, Florence, Italy, 1486 - after 1527 </a:t>
            </a:r>
          </a:p>
          <a:p>
            <a:pPr algn="ctr">
              <a:lnSpc>
                <a:spcPts val="4759"/>
              </a:lnSpc>
            </a:pPr>
            <a:endParaRPr lang="en-US" sz="3399">
              <a:solidFill>
                <a:srgbClr val="000000"/>
              </a:solidFill>
              <a:latin typeface="Canva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783" r="-3783"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7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358055" y="5664089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 rot="2700000">
            <a:off x="7683869" y="3611295"/>
            <a:ext cx="2289163" cy="2289163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E7BA9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139700" y="82550"/>
              <a:ext cx="533400" cy="5905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0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4953204" y="5029321"/>
            <a:ext cx="2863528" cy="2689977"/>
            <a:chOff x="0" y="0"/>
            <a:chExt cx="754180" cy="708471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754180" cy="708471"/>
            </a:xfrm>
            <a:custGeom>
              <a:avLst/>
              <a:gdLst/>
              <a:ahLst/>
              <a:cxnLst/>
              <a:rect l="l" t="t" r="r" b="b"/>
              <a:pathLst>
                <a:path w="754180" h="708471">
                  <a:moveTo>
                    <a:pt x="0" y="0"/>
                  </a:moveTo>
                  <a:lnTo>
                    <a:pt x="754180" y="0"/>
                  </a:lnTo>
                  <a:lnTo>
                    <a:pt x="754180" y="708471"/>
                  </a:lnTo>
                  <a:lnTo>
                    <a:pt x="0" y="708471"/>
                  </a:lnTo>
                  <a:close/>
                </a:path>
              </a:pathLst>
            </a:custGeom>
            <a:solidFill>
              <a:srgbClr val="5F1A1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57150"/>
              <a:ext cx="754180" cy="7656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0"/>
                </a:lnSpc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1628302" y="1677550"/>
            <a:ext cx="13615232" cy="29123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11350"/>
              </a:lnSpc>
            </a:pPr>
            <a:r>
              <a:rPr lang="en-US" sz="10318">
                <a:solidFill>
                  <a:srgbClr val="000000"/>
                </a:solidFill>
                <a:latin typeface="Montserrat Bold"/>
              </a:rPr>
              <a:t>First Grade Map Project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336384" y="8082518"/>
            <a:ext cx="13615232" cy="671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5502"/>
              </a:lnSpc>
              <a:spcBef>
                <a:spcPct val="0"/>
              </a:spcBef>
            </a:pPr>
            <a:r>
              <a:rPr lang="en-US" sz="3930">
                <a:solidFill>
                  <a:srgbClr val="5F1A1F"/>
                </a:solidFill>
                <a:latin typeface="Canva Sans Bold"/>
              </a:rPr>
              <a:t>Using </a:t>
            </a:r>
            <a:r>
              <a:rPr lang="en-US" sz="3930">
                <a:solidFill>
                  <a:srgbClr val="5F1A1F"/>
                </a:solidFill>
                <a:latin typeface="Canva Sans Bold Italics"/>
              </a:rPr>
              <a:t>shape</a:t>
            </a:r>
            <a:r>
              <a:rPr lang="en-US" sz="3930">
                <a:solidFill>
                  <a:srgbClr val="5F1A1F"/>
                </a:solidFill>
                <a:latin typeface="Canva Sans Bold"/>
              </a:rPr>
              <a:t> to represent a place we know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9B9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9144000" cy="10287000"/>
          </a:xfrm>
          <a:custGeom>
            <a:avLst/>
            <a:gdLst/>
            <a:ahLst/>
            <a:cxnLst/>
            <a:rect l="l" t="t" r="r" b="b"/>
            <a:pathLst>
              <a:path w="9144000" h="10287000">
                <a:moveTo>
                  <a:pt x="0" y="0"/>
                </a:moveTo>
                <a:lnTo>
                  <a:pt x="9144000" y="0"/>
                </a:lnTo>
                <a:lnTo>
                  <a:pt x="9144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744" r="-16208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13716000" y="5143500"/>
            <a:ext cx="3086100" cy="3086100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4B301B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0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1914125" y="5691098"/>
            <a:ext cx="1543050" cy="1849314"/>
            <a:chOff x="0" y="0"/>
            <a:chExt cx="406400" cy="487062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06400" cy="487062"/>
            </a:xfrm>
            <a:custGeom>
              <a:avLst/>
              <a:gdLst/>
              <a:ahLst/>
              <a:cxnLst/>
              <a:rect l="l" t="t" r="r" b="b"/>
              <a:pathLst>
                <a:path w="406400" h="487062">
                  <a:moveTo>
                    <a:pt x="0" y="0"/>
                  </a:moveTo>
                  <a:lnTo>
                    <a:pt x="406400" y="0"/>
                  </a:lnTo>
                  <a:lnTo>
                    <a:pt x="406400" y="487062"/>
                  </a:lnTo>
                  <a:lnTo>
                    <a:pt x="0" y="487062"/>
                  </a:lnTo>
                  <a:close/>
                </a:path>
              </a:pathLst>
            </a:custGeom>
            <a:solidFill>
              <a:srgbClr val="71523B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57150"/>
              <a:ext cx="406400" cy="5442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0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9599550" y="2198566"/>
            <a:ext cx="3086100" cy="3086100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C19E8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0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2925485" y="1028700"/>
            <a:ext cx="2218507" cy="2342449"/>
            <a:chOff x="0" y="0"/>
            <a:chExt cx="584298" cy="616941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584298" cy="616941"/>
            </a:xfrm>
            <a:custGeom>
              <a:avLst/>
              <a:gdLst/>
              <a:ahLst/>
              <a:cxnLst/>
              <a:rect l="l" t="t" r="r" b="b"/>
              <a:pathLst>
                <a:path w="584298" h="616941">
                  <a:moveTo>
                    <a:pt x="0" y="0"/>
                  </a:moveTo>
                  <a:lnTo>
                    <a:pt x="584298" y="0"/>
                  </a:lnTo>
                  <a:lnTo>
                    <a:pt x="584298" y="616941"/>
                  </a:lnTo>
                  <a:lnTo>
                    <a:pt x="0" y="616941"/>
                  </a:lnTo>
                  <a:close/>
                </a:path>
              </a:pathLst>
            </a:custGeom>
            <a:solidFill>
              <a:srgbClr val="9F9277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57150"/>
              <a:ext cx="584298" cy="67409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0"/>
                </a:lnSpc>
              </a:pPr>
              <a:endParaRPr/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9781478" y="3240918"/>
            <a:ext cx="8506522" cy="10775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8360"/>
              </a:lnSpc>
            </a:pPr>
            <a:r>
              <a:rPr lang="en-US" sz="7600">
                <a:solidFill>
                  <a:srgbClr val="000000"/>
                </a:solidFill>
                <a:latin typeface="Canva Sans"/>
              </a:rPr>
              <a:t>A bird’s eye view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9144000" y="8855846"/>
            <a:ext cx="9144000" cy="14311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16"/>
              </a:lnSpc>
            </a:pPr>
            <a:r>
              <a:rPr lang="en-US" sz="2725">
                <a:solidFill>
                  <a:srgbClr val="000000"/>
                </a:solidFill>
                <a:latin typeface="Canva Sans"/>
              </a:rPr>
              <a:t>Castera &amp; Lopez, Iconographic Map of the very noble city of Mexico, 1778</a:t>
            </a:r>
          </a:p>
          <a:p>
            <a:pPr algn="ctr">
              <a:lnSpc>
                <a:spcPts val="3816"/>
              </a:lnSpc>
            </a:pPr>
            <a:endParaRPr lang="en-US" sz="2725">
              <a:solidFill>
                <a:srgbClr val="000000"/>
              </a:solidFill>
              <a:latin typeface="Canva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523" r="-3523"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7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12325" y="458332"/>
            <a:ext cx="12493780" cy="9370335"/>
          </a:xfrm>
          <a:custGeom>
            <a:avLst/>
            <a:gdLst/>
            <a:ahLst/>
            <a:cxnLst/>
            <a:rect l="l" t="t" r="r" b="b"/>
            <a:pathLst>
              <a:path w="12493780" h="9370335">
                <a:moveTo>
                  <a:pt x="0" y="0"/>
                </a:moveTo>
                <a:lnTo>
                  <a:pt x="12493780" y="0"/>
                </a:lnTo>
                <a:lnTo>
                  <a:pt x="12493780" y="9370336"/>
                </a:lnTo>
                <a:lnTo>
                  <a:pt x="0" y="937033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14764786" y="6742568"/>
            <a:ext cx="3086100" cy="3086100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4B301B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0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3438660" y="458332"/>
            <a:ext cx="1896259" cy="2937370"/>
            <a:chOff x="0" y="0"/>
            <a:chExt cx="499426" cy="77362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99426" cy="773628"/>
            </a:xfrm>
            <a:custGeom>
              <a:avLst/>
              <a:gdLst/>
              <a:ahLst/>
              <a:cxnLst/>
              <a:rect l="l" t="t" r="r" b="b"/>
              <a:pathLst>
                <a:path w="499426" h="773628">
                  <a:moveTo>
                    <a:pt x="0" y="0"/>
                  </a:moveTo>
                  <a:lnTo>
                    <a:pt x="499426" y="0"/>
                  </a:lnTo>
                  <a:lnTo>
                    <a:pt x="499426" y="773628"/>
                  </a:lnTo>
                  <a:lnTo>
                    <a:pt x="0" y="773628"/>
                  </a:lnTo>
                  <a:close/>
                </a:path>
              </a:pathLst>
            </a:custGeom>
            <a:solidFill>
              <a:srgbClr val="5F1A1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57150"/>
              <a:ext cx="499426" cy="8307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0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5508437" y="458332"/>
            <a:ext cx="1549222" cy="1722740"/>
            <a:chOff x="0" y="0"/>
            <a:chExt cx="408025" cy="453726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408025" cy="453726"/>
            </a:xfrm>
            <a:custGeom>
              <a:avLst/>
              <a:gdLst/>
              <a:ahLst/>
              <a:cxnLst/>
              <a:rect l="l" t="t" r="r" b="b"/>
              <a:pathLst>
                <a:path w="408025" h="453726">
                  <a:moveTo>
                    <a:pt x="0" y="0"/>
                  </a:moveTo>
                  <a:lnTo>
                    <a:pt x="408025" y="0"/>
                  </a:lnTo>
                  <a:lnTo>
                    <a:pt x="408025" y="453726"/>
                  </a:lnTo>
                  <a:lnTo>
                    <a:pt x="0" y="453726"/>
                  </a:lnTo>
                  <a:close/>
                </a:path>
              </a:pathLst>
            </a:custGeom>
            <a:solidFill>
              <a:srgbClr val="D0C2B7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57150"/>
              <a:ext cx="408025" cy="5108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0"/>
                </a:lnSpc>
              </a:pPr>
              <a:endParaRPr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13259836" y="5057775"/>
            <a:ext cx="4591050" cy="755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160"/>
              </a:lnSpc>
            </a:pPr>
            <a:r>
              <a:rPr lang="en-US" sz="4400">
                <a:solidFill>
                  <a:srgbClr val="000000"/>
                </a:solidFill>
                <a:latin typeface="Canva Sans Bold"/>
              </a:rPr>
              <a:t>The way I see it...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7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6448054">
            <a:off x="-4107580" y="-111232"/>
            <a:ext cx="10927372" cy="15952367"/>
          </a:xfrm>
          <a:custGeom>
            <a:avLst/>
            <a:gdLst/>
            <a:ahLst/>
            <a:cxnLst/>
            <a:rect l="l" t="t" r="r" b="b"/>
            <a:pathLst>
              <a:path w="10927372" h="15952367">
                <a:moveTo>
                  <a:pt x="0" y="0"/>
                </a:moveTo>
                <a:lnTo>
                  <a:pt x="10927372" y="0"/>
                </a:lnTo>
                <a:lnTo>
                  <a:pt x="10927372" y="15952367"/>
                </a:lnTo>
                <a:lnTo>
                  <a:pt x="0" y="159523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2631379" y="259034"/>
            <a:ext cx="13072836" cy="9804627"/>
          </a:xfrm>
          <a:custGeom>
            <a:avLst/>
            <a:gdLst/>
            <a:ahLst/>
            <a:cxnLst/>
            <a:rect l="l" t="t" r="r" b="b"/>
            <a:pathLst>
              <a:path w="13072836" h="9804627">
                <a:moveTo>
                  <a:pt x="0" y="0"/>
                </a:moveTo>
                <a:lnTo>
                  <a:pt x="13072836" y="0"/>
                </a:lnTo>
                <a:lnTo>
                  <a:pt x="13072836" y="9804627"/>
                </a:lnTo>
                <a:lnTo>
                  <a:pt x="0" y="980462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1438</TotalTime>
  <Words>477</Words>
  <Application>Microsoft Office PowerPoint</Application>
  <PresentationFormat>Custom</PresentationFormat>
  <Paragraphs>73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41" baseType="lpstr">
      <vt:lpstr>Open Sans 2 Bold</vt:lpstr>
      <vt:lpstr>Montserrat Heavy</vt:lpstr>
      <vt:lpstr>Open Sans 1</vt:lpstr>
      <vt:lpstr>Open Sans 1 Bold</vt:lpstr>
      <vt:lpstr>Canva Sans Bold</vt:lpstr>
      <vt:lpstr>Open Sans 2</vt:lpstr>
      <vt:lpstr>Calibri</vt:lpstr>
      <vt:lpstr>Arial</vt:lpstr>
      <vt:lpstr>Montserrat Classic Bold</vt:lpstr>
      <vt:lpstr>Montserrat</vt:lpstr>
      <vt:lpstr>Montserrat Bold</vt:lpstr>
      <vt:lpstr>Canva Sans Italics</vt:lpstr>
      <vt:lpstr>Montserrat Bold Italics</vt:lpstr>
      <vt:lpstr>Open Sans 2 Italics</vt:lpstr>
      <vt:lpstr>Canva Sans</vt:lpstr>
      <vt:lpstr>Montserrat Classic</vt:lpstr>
      <vt:lpstr>Canva Sans Bold Italics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Evening for Educators Personal Geography Slide Show</dc:title>
  <dc:creator>Liz Donakey</dc:creator>
  <cp:lastModifiedBy>Liz Donakey</cp:lastModifiedBy>
  <cp:revision>5</cp:revision>
  <dcterms:created xsi:type="dcterms:W3CDTF">2006-08-16T00:00:00Z</dcterms:created>
  <dcterms:modified xsi:type="dcterms:W3CDTF">2024-02-27T19:30:23Z</dcterms:modified>
  <dc:identifier>DAF3fAmtMUg</dc:identifier>
</cp:coreProperties>
</file>